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68"/>
  </p:notesMasterIdLst>
  <p:sldIdLst>
    <p:sldId id="256" r:id="rId2"/>
    <p:sldId id="431" r:id="rId3"/>
    <p:sldId id="573" r:id="rId4"/>
    <p:sldId id="606" r:id="rId5"/>
    <p:sldId id="607" r:id="rId6"/>
    <p:sldId id="608" r:id="rId7"/>
    <p:sldId id="609" r:id="rId8"/>
    <p:sldId id="611" r:id="rId9"/>
    <p:sldId id="612" r:id="rId10"/>
    <p:sldId id="613" r:id="rId11"/>
    <p:sldId id="610" r:id="rId12"/>
    <p:sldId id="614" r:id="rId13"/>
    <p:sldId id="615" r:id="rId14"/>
    <p:sldId id="616" r:id="rId15"/>
    <p:sldId id="617" r:id="rId16"/>
    <p:sldId id="619" r:id="rId17"/>
    <p:sldId id="620" r:id="rId18"/>
    <p:sldId id="618" r:id="rId19"/>
    <p:sldId id="621" r:id="rId20"/>
    <p:sldId id="622" r:id="rId21"/>
    <p:sldId id="623" r:id="rId22"/>
    <p:sldId id="624" r:id="rId23"/>
    <p:sldId id="625" r:id="rId24"/>
    <p:sldId id="628" r:id="rId25"/>
    <p:sldId id="629" r:id="rId26"/>
    <p:sldId id="630" r:id="rId27"/>
    <p:sldId id="631" r:id="rId28"/>
    <p:sldId id="626" r:id="rId29"/>
    <p:sldId id="632" r:id="rId30"/>
    <p:sldId id="633" r:id="rId31"/>
    <p:sldId id="634" r:id="rId32"/>
    <p:sldId id="635" r:id="rId33"/>
    <p:sldId id="627" r:id="rId34"/>
    <p:sldId id="636" r:id="rId35"/>
    <p:sldId id="637" r:id="rId36"/>
    <p:sldId id="574" r:id="rId37"/>
    <p:sldId id="638" r:id="rId38"/>
    <p:sldId id="639" r:id="rId39"/>
    <p:sldId id="640" r:id="rId40"/>
    <p:sldId id="641" r:id="rId41"/>
    <p:sldId id="642" r:id="rId42"/>
    <p:sldId id="643" r:id="rId43"/>
    <p:sldId id="644" r:id="rId44"/>
    <p:sldId id="645" r:id="rId45"/>
    <p:sldId id="646" r:id="rId46"/>
    <p:sldId id="575" r:id="rId47"/>
    <p:sldId id="647" r:id="rId48"/>
    <p:sldId id="648" r:id="rId49"/>
    <p:sldId id="649" r:id="rId50"/>
    <p:sldId id="650" r:id="rId51"/>
    <p:sldId id="651" r:id="rId52"/>
    <p:sldId id="652" r:id="rId53"/>
    <p:sldId id="653" r:id="rId54"/>
    <p:sldId id="654" r:id="rId55"/>
    <p:sldId id="655" r:id="rId56"/>
    <p:sldId id="656" r:id="rId57"/>
    <p:sldId id="658" r:id="rId58"/>
    <p:sldId id="659" r:id="rId59"/>
    <p:sldId id="660" r:id="rId60"/>
    <p:sldId id="661" r:id="rId61"/>
    <p:sldId id="662" r:id="rId62"/>
    <p:sldId id="657" r:id="rId63"/>
    <p:sldId id="663" r:id="rId64"/>
    <p:sldId id="664" r:id="rId65"/>
    <p:sldId id="665" r:id="rId66"/>
    <p:sldId id="259" r:id="rId6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973039F-08D1-FE43-B0A6-845B43722D55}">
          <p14:sldIdLst>
            <p14:sldId id="256"/>
            <p14:sldId id="431"/>
          </p14:sldIdLst>
        </p14:section>
        <p14:section name="Using the Effect Hook" id="{6F06A69B-1C98-3949-8223-92B867C9B222}">
          <p14:sldIdLst>
            <p14:sldId id="573"/>
            <p14:sldId id="606"/>
            <p14:sldId id="607"/>
            <p14:sldId id="608"/>
            <p14:sldId id="609"/>
            <p14:sldId id="611"/>
            <p14:sldId id="612"/>
            <p14:sldId id="613"/>
            <p14:sldId id="610"/>
            <p14:sldId id="614"/>
            <p14:sldId id="615"/>
            <p14:sldId id="616"/>
            <p14:sldId id="617"/>
            <p14:sldId id="619"/>
            <p14:sldId id="620"/>
            <p14:sldId id="618"/>
            <p14:sldId id="621"/>
            <p14:sldId id="622"/>
            <p14:sldId id="623"/>
            <p14:sldId id="624"/>
            <p14:sldId id="625"/>
            <p14:sldId id="628"/>
            <p14:sldId id="629"/>
            <p14:sldId id="630"/>
            <p14:sldId id="631"/>
            <p14:sldId id="626"/>
            <p14:sldId id="632"/>
            <p14:sldId id="633"/>
            <p14:sldId id="634"/>
            <p14:sldId id="635"/>
            <p14:sldId id="627"/>
            <p14:sldId id="636"/>
            <p14:sldId id="637"/>
          </p14:sldIdLst>
        </p14:section>
        <p14:section name="Rules of Hooks" id="{F5002C8A-B539-2641-A1BB-FC75662BC004}">
          <p14:sldIdLst>
            <p14:sldId id="574"/>
            <p14:sldId id="638"/>
            <p14:sldId id="639"/>
            <p14:sldId id="640"/>
            <p14:sldId id="641"/>
            <p14:sldId id="642"/>
            <p14:sldId id="643"/>
            <p14:sldId id="644"/>
            <p14:sldId id="645"/>
            <p14:sldId id="646"/>
          </p14:sldIdLst>
        </p14:section>
        <p14:section name="Building Your Own Hooks" id="{B437B310-7F0C-BC47-8DD5-E2238A710C9B}">
          <p14:sldIdLst>
            <p14:sldId id="575"/>
            <p14:sldId id="647"/>
            <p14:sldId id="648"/>
            <p14:sldId id="649"/>
            <p14:sldId id="650"/>
            <p14:sldId id="651"/>
            <p14:sldId id="652"/>
            <p14:sldId id="653"/>
            <p14:sldId id="654"/>
            <p14:sldId id="655"/>
            <p14:sldId id="656"/>
            <p14:sldId id="658"/>
            <p14:sldId id="659"/>
            <p14:sldId id="660"/>
            <p14:sldId id="661"/>
            <p14:sldId id="662"/>
            <p14:sldId id="657"/>
            <p14:sldId id="663"/>
            <p14:sldId id="664"/>
            <p14:sldId id="665"/>
          </p14:sldIdLst>
        </p14:section>
        <p14:section name="Reference" id="{C5E63BD3-3D69-2441-926B-3FBAABE22176}">
          <p14:sldIdLst>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275"/>
    <p:restoredTop sz="78814"/>
  </p:normalViewPr>
  <p:slideViewPr>
    <p:cSldViewPr snapToGrid="0">
      <p:cViewPr varScale="1">
        <p:scale>
          <a:sx n="82" d="100"/>
          <a:sy n="82" d="100"/>
        </p:scale>
        <p:origin x="584" y="176"/>
      </p:cViewPr>
      <p:guideLst>
        <p:guide orient="horz" pos="2183"/>
        <p:guide pos="3840"/>
      </p:guideLst>
    </p:cSldViewPr>
  </p:slideViewPr>
  <p:outlineViewPr>
    <p:cViewPr>
      <p:scale>
        <a:sx n="33" d="100"/>
        <a:sy n="33" d="100"/>
      </p:scale>
      <p:origin x="0" y="0"/>
    </p:cViewPr>
  </p:outlineViewPr>
  <p:notesTextViewPr>
    <p:cViewPr>
      <p:scale>
        <a:sx n="105" d="100"/>
        <a:sy n="105"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tiff>
</file>

<file path=ppt/media/image2.png>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reactjs.org/docs/hooks-reference.html#uselayouteffect"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reactjs.org/docs/hooks-effect.html#explanation-why-effects-run-on-each-update"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reactjs.org/docs/hooks-faq.html#is-it-safe-to-omit-functions-from-the-list-of-dependencies" TargetMode="External"/><Relationship Id="rId2" Type="http://schemas.openxmlformats.org/officeDocument/2006/relationships/slide" Target="../slides/slide35.xml"/><Relationship Id="rId1" Type="http://schemas.openxmlformats.org/officeDocument/2006/relationships/notesMaster" Target="../notesMasters/notesMaster1.xml"/><Relationship Id="rId6" Type="http://schemas.openxmlformats.org/officeDocument/2006/relationships/hyperlink" Target="https://www.npmjs.com/package/eslint-plugin-react-hooks#installation" TargetMode="External"/><Relationship Id="rId5" Type="http://schemas.openxmlformats.org/officeDocument/2006/relationships/hyperlink" Target="https://github.com/facebook/react/issues/14920" TargetMode="External"/><Relationship Id="rId4" Type="http://schemas.openxmlformats.org/officeDocument/2006/relationships/hyperlink" Target="https://reactjs.org/docs/hooks-faq.html#what-can-i-do-if-my-effect-dependencies-change-too-often"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66</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Reference: </a:t>
            </a:r>
            <a:r>
              <a:rPr lang="en-US" dirty="0"/>
              <a:t>https://</a:t>
            </a:r>
            <a:r>
              <a:rPr lang="en-US" dirty="0" err="1"/>
              <a:t>reactjs.org</a:t>
            </a:r>
            <a:r>
              <a:rPr lang="en-US" dirty="0"/>
              <a:t>/docs/hooks-</a:t>
            </a:r>
            <a:r>
              <a:rPr lang="en-US" dirty="0" err="1"/>
              <a:t>effect.html</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47025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Tip</a:t>
            </a:r>
          </a:p>
          <a:p>
            <a:r>
              <a:rPr lang="en-US" sz="1200" b="0" i="0" u="none" strike="noStrike" cap="none" dirty="0">
                <a:solidFill>
                  <a:schemeClr val="dk1"/>
                </a:solidFill>
                <a:effectLst/>
                <a:latin typeface="Calibri"/>
                <a:ea typeface="Calibri"/>
                <a:cs typeface="Calibri"/>
                <a:sym typeface="Calibri"/>
              </a:rPr>
              <a:t>If you’re familiar with React class lifecycle methods, you can think of </a:t>
            </a:r>
            <a:r>
              <a:rPr lang="en-US" sz="1200" b="0" i="0" u="none" strike="noStrike" cap="none" dirty="0" err="1">
                <a:solidFill>
                  <a:schemeClr val="dk1"/>
                </a:solidFill>
                <a:effectLst/>
                <a:latin typeface="Calibri"/>
                <a:ea typeface="Calibri"/>
                <a:cs typeface="Calibri"/>
                <a:sym typeface="Calibri"/>
              </a:rPr>
              <a:t>useEffect</a:t>
            </a:r>
            <a:r>
              <a:rPr lang="en-US" sz="1200" b="0" i="0" u="none" strike="noStrike" cap="none" dirty="0">
                <a:solidFill>
                  <a:schemeClr val="dk1"/>
                </a:solidFill>
                <a:effectLst/>
                <a:latin typeface="Calibri"/>
                <a:ea typeface="Calibri"/>
                <a:cs typeface="Calibri"/>
                <a:sym typeface="Calibri"/>
              </a:rPr>
              <a:t> Hook as </a:t>
            </a:r>
            <a:r>
              <a:rPr lang="en-US" sz="1200" b="0" i="0" u="none" strike="noStrike" cap="none" dirty="0" err="1">
                <a:solidFill>
                  <a:schemeClr val="dk1"/>
                </a:solidFill>
                <a:effectLst/>
                <a:latin typeface="Calibri"/>
                <a:ea typeface="Calibri"/>
                <a:cs typeface="Calibri"/>
                <a:sym typeface="Calibri"/>
              </a:rPr>
              <a:t>componentDidMount</a:t>
            </a:r>
            <a:r>
              <a:rPr lang="en-US" sz="1200" b="0" i="0" u="none" strike="noStrike" cap="none" dirty="0">
                <a:solidFill>
                  <a:schemeClr val="dk1"/>
                </a:solidFill>
                <a:effectLst/>
                <a:latin typeface="Calibri"/>
                <a:ea typeface="Calibri"/>
                <a:cs typeface="Calibri"/>
                <a:sym typeface="Calibri"/>
              </a:rPr>
              <a:t>, </a:t>
            </a:r>
            <a:r>
              <a:rPr lang="en-US" sz="1200" b="0" i="0" u="none" strike="noStrike" cap="none" dirty="0" err="1">
                <a:solidFill>
                  <a:schemeClr val="dk1"/>
                </a:solidFill>
                <a:effectLst/>
                <a:latin typeface="Calibri"/>
                <a:ea typeface="Calibri"/>
                <a:cs typeface="Calibri"/>
                <a:sym typeface="Calibri"/>
              </a:rPr>
              <a:t>componentDidUpdate</a:t>
            </a:r>
            <a:r>
              <a:rPr lang="en-US" sz="1200" b="0" i="0" u="none" strike="noStrike" cap="none" dirty="0">
                <a:solidFill>
                  <a:schemeClr val="dk1"/>
                </a:solidFill>
                <a:effectLst/>
                <a:latin typeface="Calibri"/>
                <a:ea typeface="Calibri"/>
                <a:cs typeface="Calibri"/>
                <a:sym typeface="Calibri"/>
              </a:rPr>
              <a:t>, and </a:t>
            </a:r>
            <a:r>
              <a:rPr lang="en-US" sz="1200" b="0" i="0" u="none" strike="noStrike" cap="none" dirty="0" err="1">
                <a:solidFill>
                  <a:schemeClr val="dk1"/>
                </a:solidFill>
                <a:effectLst/>
                <a:latin typeface="Calibri"/>
                <a:ea typeface="Calibri"/>
                <a:cs typeface="Calibri"/>
                <a:sym typeface="Calibri"/>
              </a:rPr>
              <a:t>componentWillUnmount</a:t>
            </a:r>
            <a:r>
              <a:rPr lang="en-US" sz="1200" b="0" i="0" u="none" strike="noStrike" cap="none" dirty="0">
                <a:solidFill>
                  <a:schemeClr val="dk1"/>
                </a:solidFill>
                <a:effectLst/>
                <a:latin typeface="Calibri"/>
                <a:ea typeface="Calibri"/>
                <a:cs typeface="Calibri"/>
                <a:sym typeface="Calibri"/>
              </a:rPr>
              <a:t> combined.</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73440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Tip</a:t>
            </a:r>
          </a:p>
          <a:p>
            <a:r>
              <a:rPr lang="en-US" sz="1200" b="0" i="0" u="none" strike="noStrike" cap="none" dirty="0">
                <a:solidFill>
                  <a:schemeClr val="dk1"/>
                </a:solidFill>
                <a:effectLst/>
                <a:latin typeface="Calibri"/>
                <a:ea typeface="Calibri"/>
                <a:cs typeface="Calibri"/>
                <a:sym typeface="Calibri"/>
              </a:rPr>
              <a:t>Unlike </a:t>
            </a:r>
            <a:r>
              <a:rPr lang="en-US" sz="1200" b="0" i="0" u="none" strike="noStrike" cap="none" dirty="0" err="1">
                <a:solidFill>
                  <a:schemeClr val="dk1"/>
                </a:solidFill>
                <a:effectLst/>
                <a:latin typeface="Calibri"/>
                <a:ea typeface="Calibri"/>
                <a:cs typeface="Calibri"/>
                <a:sym typeface="Calibri"/>
              </a:rPr>
              <a:t>componentDidMount</a:t>
            </a:r>
            <a:r>
              <a:rPr lang="en-US" sz="1200" b="0" i="0" u="none" strike="noStrike" cap="none" dirty="0">
                <a:solidFill>
                  <a:schemeClr val="dk1"/>
                </a:solidFill>
                <a:effectLst/>
                <a:latin typeface="Calibri"/>
                <a:ea typeface="Calibri"/>
                <a:cs typeface="Calibri"/>
                <a:sym typeface="Calibri"/>
              </a:rPr>
              <a:t> or </a:t>
            </a:r>
            <a:r>
              <a:rPr lang="en-US" sz="1200" b="0" i="0" u="none" strike="noStrike" cap="none" dirty="0" err="1">
                <a:solidFill>
                  <a:schemeClr val="dk1"/>
                </a:solidFill>
                <a:effectLst/>
                <a:latin typeface="Calibri"/>
                <a:ea typeface="Calibri"/>
                <a:cs typeface="Calibri"/>
                <a:sym typeface="Calibri"/>
              </a:rPr>
              <a:t>componentDidUpdate</a:t>
            </a:r>
            <a:r>
              <a:rPr lang="en-US" sz="1200" b="0" i="0" u="none" strike="noStrike" cap="none" dirty="0">
                <a:solidFill>
                  <a:schemeClr val="dk1"/>
                </a:solidFill>
                <a:effectLst/>
                <a:latin typeface="Calibri"/>
                <a:ea typeface="Calibri"/>
                <a:cs typeface="Calibri"/>
                <a:sym typeface="Calibri"/>
              </a:rPr>
              <a:t>, effects scheduled with </a:t>
            </a:r>
            <a:r>
              <a:rPr lang="en-US" sz="1200" b="0" i="0" u="none" strike="noStrike" cap="none" dirty="0" err="1">
                <a:solidFill>
                  <a:schemeClr val="dk1"/>
                </a:solidFill>
                <a:effectLst/>
                <a:latin typeface="Calibri"/>
                <a:ea typeface="Calibri"/>
                <a:cs typeface="Calibri"/>
                <a:sym typeface="Calibri"/>
              </a:rPr>
              <a:t>useEffect</a:t>
            </a:r>
            <a:r>
              <a:rPr lang="en-US" sz="1200" b="0" i="0" u="none" strike="noStrike" cap="none" dirty="0">
                <a:solidFill>
                  <a:schemeClr val="dk1"/>
                </a:solidFill>
                <a:effectLst/>
                <a:latin typeface="Calibri"/>
                <a:ea typeface="Calibri"/>
                <a:cs typeface="Calibri"/>
                <a:sym typeface="Calibri"/>
              </a:rPr>
              <a:t> don’t block the browser from updating the screen. This makes your app feel more responsive. The majority of effects don’t need to happen synchronously. In the uncommon cases where they do (such as measuring the layout), there is a separate </a:t>
            </a:r>
            <a:r>
              <a:rPr lang="en-US" sz="1200" b="0" i="0" u="none" strike="noStrike" cap="none" dirty="0">
                <a:solidFill>
                  <a:schemeClr val="dk1"/>
                </a:solidFill>
                <a:effectLst/>
                <a:latin typeface="Calibri"/>
                <a:ea typeface="Calibri"/>
                <a:cs typeface="Calibri"/>
                <a:sym typeface="Calibri"/>
                <a:hlinkClick r:id="rId3"/>
              </a:rPr>
              <a:t>useLayoutEffect</a:t>
            </a:r>
            <a:r>
              <a:rPr lang="en-US" sz="1200" b="0" i="0" u="none" strike="noStrike" cap="none" dirty="0">
                <a:solidFill>
                  <a:schemeClr val="dk1"/>
                </a:solidFill>
                <a:effectLst/>
                <a:latin typeface="Calibri"/>
                <a:ea typeface="Calibri"/>
                <a:cs typeface="Calibri"/>
                <a:sym typeface="Calibri"/>
              </a:rPr>
              <a:t> Hook with an API identical to </a:t>
            </a:r>
            <a:r>
              <a:rPr lang="en-US" sz="1200" b="0" i="0" u="none" strike="noStrike" cap="none" dirty="0" err="1">
                <a:solidFill>
                  <a:schemeClr val="dk1"/>
                </a:solidFill>
                <a:effectLst/>
                <a:latin typeface="Calibri"/>
                <a:ea typeface="Calibri"/>
                <a:cs typeface="Calibri"/>
                <a:sym typeface="Calibri"/>
              </a:rPr>
              <a:t>useEffect</a:t>
            </a:r>
            <a:r>
              <a:rPr lang="en-US" sz="1200" b="0" i="0" u="none" strike="noStrike" cap="none" dirty="0">
                <a:solidFill>
                  <a:schemeClr val="dk1"/>
                </a:solidFill>
                <a:effectLst/>
                <a:latin typeface="Calibri"/>
                <a:ea typeface="Calibri"/>
                <a:cs typeface="Calibri"/>
                <a:sym typeface="Calibri"/>
              </a:rPr>
              <a:t>.</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85551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Note</a:t>
            </a:r>
          </a:p>
          <a:p>
            <a:r>
              <a:rPr lang="en-US" sz="1200" b="0" i="0" u="none" strike="noStrike" cap="none" dirty="0">
                <a:solidFill>
                  <a:schemeClr val="dk1"/>
                </a:solidFill>
                <a:effectLst/>
                <a:latin typeface="Calibri"/>
                <a:ea typeface="Calibri"/>
                <a:cs typeface="Calibri"/>
                <a:sym typeface="Calibri"/>
              </a:rPr>
              <a:t>Eagle-eyed readers may notice that this example also needs a </a:t>
            </a:r>
            <a:r>
              <a:rPr lang="en-US" sz="1200" b="0" i="0" u="none" strike="noStrike" cap="none" dirty="0" err="1">
                <a:solidFill>
                  <a:schemeClr val="dk1"/>
                </a:solidFill>
                <a:effectLst/>
                <a:latin typeface="Calibri"/>
                <a:ea typeface="Calibri"/>
                <a:cs typeface="Calibri"/>
                <a:sym typeface="Calibri"/>
              </a:rPr>
              <a:t>componentDidUpdate</a:t>
            </a:r>
            <a:r>
              <a:rPr lang="en-US" sz="1200" b="0" i="0" u="none" strike="noStrike" cap="none" dirty="0">
                <a:solidFill>
                  <a:schemeClr val="dk1"/>
                </a:solidFill>
                <a:effectLst/>
                <a:latin typeface="Calibri"/>
                <a:ea typeface="Calibri"/>
                <a:cs typeface="Calibri"/>
                <a:sym typeface="Calibri"/>
              </a:rPr>
              <a:t> method to be fully correct. We’ll ignore this for now but will come back to it in a </a:t>
            </a:r>
            <a:r>
              <a:rPr lang="en-US" sz="1200" b="0" i="0" u="none" strike="noStrike" cap="none" dirty="0">
                <a:solidFill>
                  <a:schemeClr val="dk1"/>
                </a:solidFill>
                <a:effectLst/>
                <a:latin typeface="Calibri"/>
                <a:ea typeface="Calibri"/>
                <a:cs typeface="Calibri"/>
                <a:sym typeface="Calibri"/>
                <a:hlinkClick r:id="rId3"/>
              </a:rPr>
              <a:t>later section</a:t>
            </a:r>
            <a:r>
              <a:rPr lang="en-US" sz="1200" b="0" i="0" u="none" strike="noStrike" cap="none" dirty="0">
                <a:solidFill>
                  <a:schemeClr val="dk1"/>
                </a:solidFill>
                <a:effectLst/>
                <a:latin typeface="Calibri"/>
                <a:ea typeface="Calibri"/>
                <a:cs typeface="Calibri"/>
                <a:sym typeface="Calibri"/>
              </a:rPr>
              <a:t> of this page.</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17</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09587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Note</a:t>
            </a:r>
          </a:p>
          <a:p>
            <a:r>
              <a:rPr lang="en-US" sz="1200" b="0" i="0" u="none" strike="noStrike" cap="none" dirty="0">
                <a:solidFill>
                  <a:schemeClr val="dk1"/>
                </a:solidFill>
                <a:effectLst/>
                <a:latin typeface="Calibri"/>
                <a:ea typeface="Calibri"/>
                <a:cs typeface="Calibri"/>
                <a:sym typeface="Calibri"/>
              </a:rPr>
              <a:t>We don’t have to return a named function from the effect. We called it cleanup here to clarify its purpose, but you could return an arrow function or call it something different.</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20</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446709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Note</a:t>
            </a:r>
          </a:p>
          <a:p>
            <a:r>
              <a:rPr lang="en-US" sz="1200" b="0" i="0" u="none" strike="noStrike" cap="none" dirty="0">
                <a:solidFill>
                  <a:schemeClr val="dk1"/>
                </a:solidFill>
                <a:effectLst/>
                <a:latin typeface="Calibri"/>
                <a:ea typeface="Calibri"/>
                <a:cs typeface="Calibri"/>
                <a:sym typeface="Calibri"/>
              </a:rPr>
              <a:t>If you use this optimization, make sure the array includes </a:t>
            </a:r>
            <a:r>
              <a:rPr lang="en-US" sz="1200" b="1" i="0" u="none" strike="noStrike" cap="none" dirty="0">
                <a:solidFill>
                  <a:schemeClr val="dk1"/>
                </a:solidFill>
                <a:effectLst/>
                <a:latin typeface="Calibri"/>
                <a:ea typeface="Calibri"/>
                <a:cs typeface="Calibri"/>
                <a:sym typeface="Calibri"/>
              </a:rPr>
              <a:t>all values from the component scope (such as props and state) that change over time and that are used by the effect</a:t>
            </a:r>
            <a:r>
              <a:rPr lang="en-US" sz="1200" b="0" i="0" u="none" strike="noStrike" cap="none" dirty="0">
                <a:solidFill>
                  <a:schemeClr val="dk1"/>
                </a:solidFill>
                <a:effectLst/>
                <a:latin typeface="Calibri"/>
                <a:ea typeface="Calibri"/>
                <a:cs typeface="Calibri"/>
                <a:sym typeface="Calibri"/>
              </a:rPr>
              <a:t>. Otherwise, your code will reference stale values from previous renders. Learn more about </a:t>
            </a:r>
            <a:r>
              <a:rPr lang="en-US" sz="1200" b="0" i="0" u="none" strike="noStrike" cap="none" dirty="0">
                <a:solidFill>
                  <a:schemeClr val="dk1"/>
                </a:solidFill>
                <a:effectLst/>
                <a:latin typeface="Calibri"/>
                <a:ea typeface="Calibri"/>
                <a:cs typeface="Calibri"/>
                <a:sym typeface="Calibri"/>
                <a:hlinkClick r:id="rId3"/>
              </a:rPr>
              <a:t>how to deal with functions</a:t>
            </a:r>
            <a:r>
              <a:rPr lang="en-US" sz="1200" b="0" i="0" u="none" strike="noStrike" cap="none" dirty="0">
                <a:solidFill>
                  <a:schemeClr val="dk1"/>
                </a:solidFill>
                <a:effectLst/>
                <a:latin typeface="Calibri"/>
                <a:ea typeface="Calibri"/>
                <a:cs typeface="Calibri"/>
                <a:sym typeface="Calibri"/>
              </a:rPr>
              <a:t> and </a:t>
            </a:r>
            <a:r>
              <a:rPr lang="en-US" sz="1200" b="0" i="0" u="none" strike="noStrike" cap="none" dirty="0">
                <a:solidFill>
                  <a:schemeClr val="dk1"/>
                </a:solidFill>
                <a:effectLst/>
                <a:latin typeface="Calibri"/>
                <a:ea typeface="Calibri"/>
                <a:cs typeface="Calibri"/>
                <a:sym typeface="Calibri"/>
                <a:hlinkClick r:id="rId4"/>
              </a:rPr>
              <a:t>what to do when the array changes too often</a:t>
            </a:r>
            <a:r>
              <a:rPr lang="en-US" sz="1200" b="0" i="0" u="none" strike="noStrike" cap="none" dirty="0">
                <a:solidFill>
                  <a:schemeClr val="dk1"/>
                </a:solidFill>
                <a:effectLst/>
                <a:latin typeface="Calibri"/>
                <a:ea typeface="Calibri"/>
                <a:cs typeface="Calibri"/>
                <a:sym typeface="Calibri"/>
              </a:rPr>
              <a:t>.</a:t>
            </a:r>
          </a:p>
          <a:p>
            <a:r>
              <a:rPr lang="en-US" sz="1200" b="0" i="0" u="none" strike="noStrike" cap="none" dirty="0">
                <a:solidFill>
                  <a:schemeClr val="dk1"/>
                </a:solidFill>
                <a:effectLst/>
                <a:latin typeface="Calibri"/>
                <a:ea typeface="Calibri"/>
                <a:cs typeface="Calibri"/>
                <a:sym typeface="Calibri"/>
              </a:rPr>
              <a:t>If you want to run an effect and clean it up only once (on mount and unmount), you can pass an empty array ([]) as a second argument. This tells React that your effect doesn’t depend on </a:t>
            </a:r>
            <a:r>
              <a:rPr lang="en-US" sz="1200" b="0" i="1" u="none" strike="noStrike" cap="none" dirty="0">
                <a:solidFill>
                  <a:schemeClr val="dk1"/>
                </a:solidFill>
                <a:effectLst/>
                <a:latin typeface="Calibri"/>
                <a:ea typeface="Calibri"/>
                <a:cs typeface="Calibri"/>
                <a:sym typeface="Calibri"/>
              </a:rPr>
              <a:t>any</a:t>
            </a:r>
            <a:r>
              <a:rPr lang="en-US" sz="1200" b="0" i="0" u="none" strike="noStrike" cap="none" dirty="0">
                <a:solidFill>
                  <a:schemeClr val="dk1"/>
                </a:solidFill>
                <a:effectLst/>
                <a:latin typeface="Calibri"/>
                <a:ea typeface="Calibri"/>
                <a:cs typeface="Calibri"/>
                <a:sym typeface="Calibri"/>
              </a:rPr>
              <a:t> values from props or state, so it never needs to re-run. This isn’t handled as a special case — it follows directly from how the dependencies array always works.</a:t>
            </a:r>
          </a:p>
          <a:p>
            <a:r>
              <a:rPr lang="en-US" sz="1200" b="0" i="0" u="none" strike="noStrike" cap="none" dirty="0">
                <a:solidFill>
                  <a:schemeClr val="dk1"/>
                </a:solidFill>
                <a:effectLst/>
                <a:latin typeface="Calibri"/>
                <a:ea typeface="Calibri"/>
                <a:cs typeface="Calibri"/>
                <a:sym typeface="Calibri"/>
              </a:rPr>
              <a:t>If you pass an empty array ([]), the props and state inside the effect will always have their initial values. While passing [] as the second argument is closer to the familiar </a:t>
            </a:r>
            <a:r>
              <a:rPr lang="en-US" sz="1200" b="0" i="0" u="none" strike="noStrike" cap="none" dirty="0" err="1">
                <a:solidFill>
                  <a:schemeClr val="dk1"/>
                </a:solidFill>
                <a:effectLst/>
                <a:latin typeface="Calibri"/>
                <a:ea typeface="Calibri"/>
                <a:cs typeface="Calibri"/>
                <a:sym typeface="Calibri"/>
              </a:rPr>
              <a:t>componentDidMount</a:t>
            </a:r>
            <a:r>
              <a:rPr lang="en-US" sz="1200" b="0" i="0" u="none" strike="noStrike" cap="none" dirty="0">
                <a:solidFill>
                  <a:schemeClr val="dk1"/>
                </a:solidFill>
                <a:effectLst/>
                <a:latin typeface="Calibri"/>
                <a:ea typeface="Calibri"/>
                <a:cs typeface="Calibri"/>
                <a:sym typeface="Calibri"/>
              </a:rPr>
              <a:t> and </a:t>
            </a:r>
            <a:r>
              <a:rPr lang="en-US" sz="1200" b="0" i="0" u="none" strike="noStrike" cap="none" dirty="0" err="1">
                <a:solidFill>
                  <a:schemeClr val="dk1"/>
                </a:solidFill>
                <a:effectLst/>
                <a:latin typeface="Calibri"/>
                <a:ea typeface="Calibri"/>
                <a:cs typeface="Calibri"/>
                <a:sym typeface="Calibri"/>
              </a:rPr>
              <a:t>componentWillUnmount</a:t>
            </a:r>
            <a:r>
              <a:rPr lang="en-US" sz="1200" b="0" i="0" u="none" strike="noStrike" cap="none" dirty="0">
                <a:solidFill>
                  <a:schemeClr val="dk1"/>
                </a:solidFill>
                <a:effectLst/>
                <a:latin typeface="Calibri"/>
                <a:ea typeface="Calibri"/>
                <a:cs typeface="Calibri"/>
                <a:sym typeface="Calibri"/>
              </a:rPr>
              <a:t> mental model, there are usually </a:t>
            </a:r>
            <a:r>
              <a:rPr lang="en-US" sz="1200" b="0" i="0" u="none" strike="noStrike" cap="none" dirty="0">
                <a:solidFill>
                  <a:schemeClr val="dk1"/>
                </a:solidFill>
                <a:effectLst/>
                <a:latin typeface="Calibri"/>
                <a:ea typeface="Calibri"/>
                <a:cs typeface="Calibri"/>
                <a:sym typeface="Calibri"/>
                <a:hlinkClick r:id="rId3"/>
              </a:rPr>
              <a:t>better</a:t>
            </a:r>
            <a:r>
              <a:rPr lang="en-US" sz="1200" b="0" i="0" u="none" strike="noStrike" cap="none" dirty="0">
                <a:solidFill>
                  <a:schemeClr val="dk1"/>
                </a:solidFill>
                <a:effectLst/>
                <a:latin typeface="Calibri"/>
                <a:ea typeface="Calibri"/>
                <a:cs typeface="Calibri"/>
                <a:sym typeface="Calibri"/>
              </a:rPr>
              <a:t> </a:t>
            </a:r>
            <a:r>
              <a:rPr lang="en-US" sz="1200" b="0" i="0" u="none" strike="noStrike" cap="none" dirty="0">
                <a:solidFill>
                  <a:schemeClr val="dk1"/>
                </a:solidFill>
                <a:effectLst/>
                <a:latin typeface="Calibri"/>
                <a:ea typeface="Calibri"/>
                <a:cs typeface="Calibri"/>
                <a:sym typeface="Calibri"/>
                <a:hlinkClick r:id="rId4"/>
              </a:rPr>
              <a:t>solutions</a:t>
            </a:r>
            <a:r>
              <a:rPr lang="en-US" sz="1200" b="0" i="0" u="none" strike="noStrike" cap="none" dirty="0">
                <a:solidFill>
                  <a:schemeClr val="dk1"/>
                </a:solidFill>
                <a:effectLst/>
                <a:latin typeface="Calibri"/>
                <a:ea typeface="Calibri"/>
                <a:cs typeface="Calibri"/>
                <a:sym typeface="Calibri"/>
              </a:rPr>
              <a:t> to avoid re-running effects too often. Also, don’t forget that React defers running </a:t>
            </a:r>
            <a:r>
              <a:rPr lang="en-US" sz="1200" b="0" i="0" u="none" strike="noStrike" cap="none" dirty="0" err="1">
                <a:solidFill>
                  <a:schemeClr val="dk1"/>
                </a:solidFill>
                <a:effectLst/>
                <a:latin typeface="Calibri"/>
                <a:ea typeface="Calibri"/>
                <a:cs typeface="Calibri"/>
                <a:sym typeface="Calibri"/>
              </a:rPr>
              <a:t>useEffect</a:t>
            </a:r>
            <a:r>
              <a:rPr lang="en-US" sz="1200" b="0" i="0" u="none" strike="noStrike" cap="none" dirty="0">
                <a:solidFill>
                  <a:schemeClr val="dk1"/>
                </a:solidFill>
                <a:effectLst/>
                <a:latin typeface="Calibri"/>
                <a:ea typeface="Calibri"/>
                <a:cs typeface="Calibri"/>
                <a:sym typeface="Calibri"/>
              </a:rPr>
              <a:t> until after the browser has painted, so doing extra work is less of a problem.</a:t>
            </a:r>
          </a:p>
          <a:p>
            <a:r>
              <a:rPr lang="en-US" sz="1200" b="0" i="0" u="none" strike="noStrike" cap="none" dirty="0">
                <a:solidFill>
                  <a:schemeClr val="dk1"/>
                </a:solidFill>
                <a:effectLst/>
                <a:latin typeface="Calibri"/>
                <a:ea typeface="Calibri"/>
                <a:cs typeface="Calibri"/>
                <a:sym typeface="Calibri"/>
              </a:rPr>
              <a:t>We recommend using the </a:t>
            </a:r>
            <a:r>
              <a:rPr lang="en-US" sz="1200" b="0" i="0" u="none" strike="noStrike" cap="none" dirty="0">
                <a:solidFill>
                  <a:schemeClr val="dk1"/>
                </a:solidFill>
                <a:effectLst/>
                <a:latin typeface="Calibri"/>
                <a:ea typeface="Calibri"/>
                <a:cs typeface="Calibri"/>
                <a:sym typeface="Calibri"/>
                <a:hlinkClick r:id="rId5"/>
              </a:rPr>
              <a:t>exhaustive-deps</a:t>
            </a:r>
            <a:r>
              <a:rPr lang="en-US" sz="1200" b="0" i="0" u="none" strike="noStrike" cap="none" dirty="0">
                <a:solidFill>
                  <a:schemeClr val="dk1"/>
                </a:solidFill>
                <a:effectLst/>
                <a:latin typeface="Calibri"/>
                <a:ea typeface="Calibri"/>
                <a:cs typeface="Calibri"/>
                <a:sym typeface="Calibri"/>
              </a:rPr>
              <a:t> rule as part of our </a:t>
            </a:r>
            <a:r>
              <a:rPr lang="en-US" sz="1200" b="0" i="0" u="none" strike="noStrike" cap="none" dirty="0">
                <a:solidFill>
                  <a:schemeClr val="dk1"/>
                </a:solidFill>
                <a:effectLst/>
                <a:latin typeface="Calibri"/>
                <a:ea typeface="Calibri"/>
                <a:cs typeface="Calibri"/>
                <a:sym typeface="Calibri"/>
                <a:hlinkClick r:id="rId6"/>
              </a:rPr>
              <a:t>eslint-plugin-react-hooks</a:t>
            </a:r>
            <a:r>
              <a:rPr lang="en-US" sz="1200" b="0" i="0" u="none" strike="noStrike" cap="none" dirty="0">
                <a:solidFill>
                  <a:schemeClr val="dk1"/>
                </a:solidFill>
                <a:effectLst/>
                <a:latin typeface="Calibri"/>
                <a:ea typeface="Calibri"/>
                <a:cs typeface="Calibri"/>
                <a:sym typeface="Calibri"/>
              </a:rPr>
              <a:t> package. It warns when dependencies are specified incorrectly and suggests a fix.</a:t>
            </a:r>
          </a:p>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423212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reactjs.org</a:t>
            </a:r>
            <a:r>
              <a:rPr lang="en-US" dirty="0"/>
              <a:t>/docs/hooks-</a:t>
            </a:r>
            <a:r>
              <a:rPr lang="en-US" dirty="0" err="1"/>
              <a:t>rules.html</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376487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Reference: </a:t>
            </a:r>
            <a:r>
              <a:rPr lang="en-US" dirty="0"/>
              <a:t>https://</a:t>
            </a:r>
            <a:r>
              <a:rPr lang="en-US" dirty="0" err="1"/>
              <a:t>reactjs.org</a:t>
            </a:r>
            <a:r>
              <a:rPr lang="en-US" dirty="0"/>
              <a:t>/docs/hooks-</a:t>
            </a:r>
            <a:r>
              <a:rPr lang="en-US" dirty="0" err="1"/>
              <a:t>custom.html</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46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719855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accent2"/>
              </a:buClr>
              <a:buSzPts val="1600"/>
              <a:buFont typeface="Arial" panose="020B0604020202020204" pitchFamily="34" charset="0"/>
              <a:buChar char="•"/>
              <a:defRPr sz="2000" b="1" i="0" u="none" strike="noStrike" cap="none">
                <a:solidFill>
                  <a:schemeClr val="accent2"/>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dirty="0"/>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4029470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4"/>
        <p:cNvGrpSpPr/>
        <p:nvPr/>
      </p:nvGrpSpPr>
      <p:grpSpPr>
        <a:xfrm>
          <a:off x="0" y="0"/>
          <a:ext cx="0" cy="0"/>
          <a:chOff x="0" y="0"/>
          <a:chExt cx="0" cy="0"/>
        </a:xfrm>
      </p:grpSpPr>
      <p:sp>
        <p:nvSpPr>
          <p:cNvPr id="27" name="Google Shape;27;p3"/>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 name="Google Shape;28;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 name="Google Shape;32;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3" name="Google Shape;33;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 name="Google Shape;34;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extLst>
      <p:ext uri="{BB962C8B-B14F-4D97-AF65-F5344CB8AC3E}">
        <p14:creationId xmlns:p14="http://schemas.microsoft.com/office/powerpoint/2010/main" val="3308218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2"/>
          <a:stretch>
            <a:fillRect/>
          </a:stretch>
        </p:blipFill>
        <p:spPr>
          <a:xfrm>
            <a:off x="0" y="3295650"/>
            <a:ext cx="12192000" cy="3562350"/>
          </a:xfrm>
          <a:prstGeom prst="rect">
            <a:avLst/>
          </a:prstGeom>
        </p:spPr>
      </p:pic>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3"/>
          <a:stretch>
            <a:fillRect/>
          </a:stretch>
        </p:blipFill>
        <p:spPr>
          <a:xfrm>
            <a:off x="9365043" y="4532313"/>
            <a:ext cx="1751134" cy="1517649"/>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3"/>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4"/>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7" r:id="rId8"/>
    <p:sldLayoutId id="2147483658" r:id="rId9"/>
    <p:sldLayoutId id="2147483661" r:id="rId10"/>
    <p:sldLayoutId id="2147483662"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reactjs.org/docs/hooks-effect.html#tip-optimizing-performance-by-skipping-effect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reactjs.org/docs/hooks-effect.html#explanation-why-effects-run-on-each-update"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hyperlink" Target="https://reactjs.org/docs/hooks-effect.html#explanation-why-effects-run-on-each-update"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reactjs.org/docs/hooks-effect.html#tip-optimizing-performance-by-skipping-effect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hyperlink" Target="https://reactjs.org/docs/hooks-intro.html#complex-components-become-hard-to-understand"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reactjs.org/docs/hooks-state.html#tip-using-multiple-state-variables"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reactjs.org/docs/hooks-effect.html#example-using-classes-1"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hyperlink" Target="https://www.npmjs.com/package/eslint-plugin-react-hooks"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s://reactjs.org/docs/hooks-rules.html#explanation" TargetMode="Externa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hyperlink" Target="https://reactjs.org/docs/hooks-custom.html"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reactjs.org/docs/create-a-new-react-app.html#create-react-app" TargetMode="External"/><Relationship Id="rId2" Type="http://schemas.openxmlformats.org/officeDocument/2006/relationships/hyperlink" Target="https://www.npmjs.com/package/eslint-plugin-react-hooks" TargetMode="Externa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hyperlink" Target="https://reactjs.org/docs/hooks-state.html#tip-using-multiple-state-variables" TargetMode="Externa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s://www.npmjs.com/package/eslint-plugin-react-hooks"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hyperlink" Target="https://reactjs.org/docs/hooks-effect.html#example-using-hooks-1"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reactjs.org/docs/hooks-state.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hyperlink" Target="https://reactjs.org/docs/higher-order-components.html" TargetMode="External"/><Relationship Id="rId2" Type="http://schemas.openxmlformats.org/officeDocument/2006/relationships/hyperlink" Target="https://reactjs.org/docs/render-props.html"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s://reactjs.org/docs/hooks-rules.html"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reactjs.org/docs/hooks-state.html#tip-using-multiple-state-variables" TargetMode="External"/><Relationship Id="rId2" Type="http://schemas.openxmlformats.org/officeDocument/2006/relationships/hyperlink" Target="https://reactjs.org/docs/hooks-rules.html" TargetMode="External"/><Relationship Id="rId1" Type="http://schemas.openxmlformats.org/officeDocument/2006/relationships/slideLayout" Target="../slideLayouts/slideLayout2.xml"/><Relationship Id="rId4" Type="http://schemas.openxmlformats.org/officeDocument/2006/relationships/hyperlink" Target="https://reactjs.org/docs/hooks-effect.html#tip-use-multiple-effects-to-separate-concerns"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hyperlink" Target="https://redux.js.org/" TargetMode="Externa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hyperlink" Target="https://reactjs.org/docs/hooks-reference.html" TargetMode="Externa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hyperlink" Target="https://reactjs.org/docs/getting-started.html" TargetMode="External"/><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hyperlink" Target="https://react-redux.js.org/introduction/quick-start" TargetMode="External"/><Relationship Id="rId4" Type="http://schemas.openxmlformats.org/officeDocument/2006/relationships/hyperlink" Target="https://redux.js.org/introduction/getting-started"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rtl="0">
              <a:lnSpc>
                <a:spcPct val="90000"/>
              </a:lnSpc>
              <a:spcBef>
                <a:spcPts val="0"/>
              </a:spcBef>
              <a:spcAft>
                <a:spcPts val="0"/>
              </a:spcAft>
              <a:buClr>
                <a:srgbClr val="2E75B5"/>
              </a:buClr>
              <a:buSzPts val="6000"/>
              <a:buFont typeface="Calibri"/>
              <a:buNone/>
            </a:pPr>
            <a:r>
              <a:rPr lang="vi-VN" altLang="ja-JP" dirty="0">
                <a:solidFill>
                  <a:schemeClr val="accent6"/>
                </a:solidFill>
              </a:rPr>
              <a:t>React </a:t>
            </a:r>
            <a:r>
              <a:rPr lang="vi-VN" altLang="ja-JP" dirty="0"/>
              <a:t>JS</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Main concepts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Advanced guides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Hooks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React Redux</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B1C54A5-90FF-FD4B-AC53-0F08962D6BB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3" name="Rectangle 2">
            <a:extLst>
              <a:ext uri="{FF2B5EF4-FFF2-40B4-BE49-F238E27FC236}">
                <a16:creationId xmlns:a16="http://schemas.microsoft.com/office/drawing/2014/main" id="{1D107DE9-1117-B446-AC63-43CD903A1E40}"/>
              </a:ext>
            </a:extLst>
          </p:cNvPr>
          <p:cNvSpPr/>
          <p:nvPr/>
        </p:nvSpPr>
        <p:spPr>
          <a:xfrm>
            <a:off x="898902" y="1887162"/>
            <a:ext cx="10011905" cy="2554545"/>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Note how </a:t>
            </a:r>
            <a:r>
              <a:rPr lang="en-US" sz="2000" b="1" dirty="0">
                <a:latin typeface="Arial" panose="020B0604020202020204" pitchFamily="34" charset="0"/>
                <a:cs typeface="Arial" panose="020B0604020202020204" pitchFamily="34" charset="0"/>
              </a:rPr>
              <a:t>we have to duplicate the code between these two lifecycle methods in class.</a:t>
            </a:r>
            <a:endParaRPr lang="en-US" sz="2000" dirty="0">
              <a:latin typeface="Arial" panose="020B0604020202020204" pitchFamily="34" charset="0"/>
              <a:cs typeface="Arial" panose="020B0604020202020204" pitchFamily="34" charset="0"/>
            </a:endParaRPr>
          </a:p>
          <a:p>
            <a:pPr>
              <a:spcBef>
                <a:spcPts val="600"/>
              </a:spcBef>
              <a:spcAft>
                <a:spcPts val="600"/>
              </a:spcAft>
            </a:pPr>
            <a:r>
              <a:rPr lang="en-US" sz="2000" dirty="0">
                <a:latin typeface="Arial" panose="020B0604020202020204" pitchFamily="34" charset="0"/>
                <a:cs typeface="Arial" panose="020B0604020202020204" pitchFamily="34" charset="0"/>
              </a:rPr>
              <a:t>This is because in many cases we want to perform the same side effect regardless of whether the component just mounted, or if it has been updated. Conceptually, we want it to happen after every render — but React class components don’t have a method like this. We could extract a separate method but we would still have to call it in two places.</a:t>
            </a:r>
          </a:p>
          <a:p>
            <a:pPr>
              <a:spcBef>
                <a:spcPts val="600"/>
              </a:spcBef>
              <a:spcAft>
                <a:spcPts val="600"/>
              </a:spcAft>
            </a:pPr>
            <a:r>
              <a:rPr lang="en-US" sz="2000" dirty="0">
                <a:latin typeface="Arial" panose="020B0604020202020204" pitchFamily="34" charset="0"/>
                <a:cs typeface="Arial" panose="020B0604020202020204" pitchFamily="34" charset="0"/>
              </a:rPr>
              <a:t>Now let’s see how we can do the same with the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Hook.</a:t>
            </a:r>
          </a:p>
        </p:txBody>
      </p:sp>
    </p:spTree>
    <p:extLst>
      <p:ext uri="{BB962C8B-B14F-4D97-AF65-F5344CB8AC3E}">
        <p14:creationId xmlns:p14="http://schemas.microsoft.com/office/powerpoint/2010/main" val="1614097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AF8C086-0E42-DE43-B646-2CF946844EB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sp>
        <p:nvSpPr>
          <p:cNvPr id="4" name="Rectangle 3">
            <a:extLst>
              <a:ext uri="{FF2B5EF4-FFF2-40B4-BE49-F238E27FC236}">
                <a16:creationId xmlns:a16="http://schemas.microsoft.com/office/drawing/2014/main" id="{78DA0B8E-8025-1549-9D1C-822AAC087BFD}"/>
              </a:ext>
            </a:extLst>
          </p:cNvPr>
          <p:cNvSpPr/>
          <p:nvPr/>
        </p:nvSpPr>
        <p:spPr>
          <a:xfrm>
            <a:off x="587453" y="707440"/>
            <a:ext cx="3416320" cy="461665"/>
          </a:xfrm>
          <a:prstGeom prst="rect">
            <a:avLst/>
          </a:prstGeom>
        </p:spPr>
        <p:txBody>
          <a:bodyPr wrap="none">
            <a:spAutoFit/>
          </a:bodyPr>
          <a:lstStyle/>
          <a:p>
            <a:r>
              <a:rPr lang="en-US" sz="2400" b="1" dirty="0"/>
              <a:t>Example Using Hooks</a:t>
            </a:r>
            <a:endParaRPr lang="en-VN" sz="2400" b="1" dirty="0"/>
          </a:p>
        </p:txBody>
      </p:sp>
      <p:sp>
        <p:nvSpPr>
          <p:cNvPr id="2" name="Rectangle 1">
            <a:extLst>
              <a:ext uri="{FF2B5EF4-FFF2-40B4-BE49-F238E27FC236}">
                <a16:creationId xmlns:a16="http://schemas.microsoft.com/office/drawing/2014/main" id="{2607ACB8-F267-4548-9F68-A5CD42949053}"/>
              </a:ext>
            </a:extLst>
          </p:cNvPr>
          <p:cNvSpPr/>
          <p:nvPr/>
        </p:nvSpPr>
        <p:spPr>
          <a:xfrm>
            <a:off x="587453" y="1209826"/>
            <a:ext cx="10072607"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We’ve already seen this example at the top of this page, but let’s take a closer look at it:</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C64506A4-1933-8140-9EA4-E537C2A3D728}"/>
              </a:ext>
            </a:extLst>
          </p:cNvPr>
          <p:cNvSpPr/>
          <p:nvPr/>
        </p:nvSpPr>
        <p:spPr>
          <a:xfrm>
            <a:off x="1126210" y="1609936"/>
            <a:ext cx="6096000" cy="5078313"/>
          </a:xfrm>
          <a:prstGeom prst="rect">
            <a:avLst/>
          </a:prstGeom>
          <a:solidFill>
            <a:schemeClr val="bg1">
              <a:lumMod val="95000"/>
            </a:schemeClr>
          </a:solidFill>
        </p:spPr>
        <p:txBody>
          <a:bodyPr>
            <a:spAutoFit/>
          </a:bodyPr>
          <a:lstStyle/>
          <a:p>
            <a:r>
              <a:rPr lang="en-US" sz="1800" dirty="0">
                <a:solidFill>
                  <a:srgbClr val="F2590C"/>
                </a:solidFill>
                <a:latin typeface="var(--font-monospace)"/>
              </a:rPr>
              <a:t>import</a:t>
            </a:r>
            <a:r>
              <a:rPr lang="en-US" sz="1800" dirty="0">
                <a:solidFill>
                  <a:srgbClr val="5C6773"/>
                </a:solidFill>
                <a:latin typeface="var(--font-monospace)"/>
              </a:rPr>
              <a:t> </a:t>
            </a:r>
            <a:r>
              <a:rPr lang="en-US" sz="1800" dirty="0">
                <a:solidFill>
                  <a:srgbClr val="41A6D9"/>
                </a:solidFill>
                <a:latin typeface="var(--font-monospace)"/>
              </a:rPr>
              <a:t>React</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 </a:t>
            </a:r>
            <a:r>
              <a:rPr lang="en-US" sz="1800" dirty="0">
                <a:solidFill>
                  <a:srgbClr val="F2590C"/>
                </a:solidFill>
                <a:latin typeface="var(--font-monospace)"/>
              </a:rPr>
              <a:t>from</a:t>
            </a:r>
            <a:r>
              <a:rPr lang="en-US" sz="1800" dirty="0">
                <a:solidFill>
                  <a:srgbClr val="5C6773"/>
                </a:solidFill>
                <a:latin typeface="var(--font-monospace)"/>
              </a:rPr>
              <a:t> </a:t>
            </a:r>
            <a:r>
              <a:rPr lang="en-US" sz="1800" dirty="0">
                <a:solidFill>
                  <a:srgbClr val="86B300"/>
                </a:solidFill>
                <a:latin typeface="var(--font-monospace)"/>
              </a:rPr>
              <a:t>'react'</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a:solidFill>
                  <a:srgbClr val="41A6D9"/>
                </a:solidFill>
                <a:latin typeface="var(--font-monospace)"/>
              </a:rPr>
              <a:t>Example</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[count, </a:t>
            </a:r>
            <a:r>
              <a:rPr lang="en-US" sz="1800" dirty="0" err="1">
                <a:solidFill>
                  <a:srgbClr val="5C6773"/>
                </a:solidFill>
                <a:latin typeface="var(--font-monospace)"/>
              </a:rPr>
              <a:t>setCount</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08C36"/>
                </a:solidFill>
                <a:latin typeface="var(--font-monospace)"/>
              </a:rPr>
              <a:t>0</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a:t>
            </a:r>
            <a:r>
              <a:rPr lang="en-US" sz="1800" dirty="0">
                <a:solidFill>
                  <a:srgbClr val="86B300"/>
                </a:solidFill>
                <a:latin typeface="var(--font-monospace)"/>
              </a:rPr>
              <a:t>`You clicked </a:t>
            </a:r>
            <a:r>
              <a:rPr lang="en-US" sz="1800" dirty="0">
                <a:solidFill>
                  <a:srgbClr val="5C6773"/>
                </a:solidFill>
                <a:latin typeface="var(--font-monospace)"/>
              </a:rPr>
              <a:t>${count}</a:t>
            </a:r>
            <a:r>
              <a:rPr lang="en-US" sz="1800" dirty="0">
                <a:solidFill>
                  <a:srgbClr val="86B300"/>
                </a:solidFill>
                <a:latin typeface="var(--font-monospace)"/>
              </a:rPr>
              <a:t> times`</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&lt;div&gt;</a:t>
            </a:r>
          </a:p>
          <a:p>
            <a:r>
              <a:rPr lang="en-US" sz="1800" dirty="0">
                <a:solidFill>
                  <a:srgbClr val="5C6773"/>
                </a:solidFill>
                <a:latin typeface="var(--font-monospace)"/>
              </a:rPr>
              <a:t>      &lt;p&gt;</a:t>
            </a:r>
            <a:r>
              <a:rPr lang="en-US" sz="1800" dirty="0">
                <a:solidFill>
                  <a:srgbClr val="41A6D9"/>
                </a:solidFill>
                <a:latin typeface="var(--font-monospace)"/>
              </a:rPr>
              <a:t>You</a:t>
            </a:r>
            <a:r>
              <a:rPr lang="en-US" sz="1800" dirty="0">
                <a:solidFill>
                  <a:srgbClr val="5C6773"/>
                </a:solidFill>
                <a:latin typeface="var(--font-monospace)"/>
              </a:rPr>
              <a:t> clicked {count} times&lt;/p&gt;</a:t>
            </a:r>
          </a:p>
          <a:p>
            <a:r>
              <a:rPr lang="en-US" sz="1800" dirty="0">
                <a:solidFill>
                  <a:srgbClr val="5C6773"/>
                </a:solidFill>
                <a:latin typeface="var(--font-monospace)"/>
              </a:rPr>
              <a:t>      &lt;button </a:t>
            </a:r>
            <a:r>
              <a:rPr lang="en-US" sz="1800" dirty="0" err="1">
                <a:solidFill>
                  <a:srgbClr val="5C6773"/>
                </a:solidFill>
                <a:latin typeface="var(--font-monospace)"/>
              </a:rPr>
              <a:t>onClick</a:t>
            </a:r>
            <a:r>
              <a:rPr lang="en-US" sz="1800" dirty="0">
                <a:solidFill>
                  <a:srgbClr val="5C6773"/>
                </a:solidFill>
                <a:latin typeface="var(--font-monospace)"/>
              </a:rPr>
              <a:t>={() =&gt; </a:t>
            </a:r>
            <a:r>
              <a:rPr lang="en-US" sz="1800" dirty="0" err="1">
                <a:solidFill>
                  <a:srgbClr val="5C6773"/>
                </a:solidFill>
                <a:latin typeface="var(--font-monospace)"/>
              </a:rPr>
              <a:t>setCount</a:t>
            </a:r>
            <a:r>
              <a:rPr lang="en-US" sz="1800" dirty="0">
                <a:solidFill>
                  <a:srgbClr val="5C6773"/>
                </a:solidFill>
                <a:latin typeface="var(--font-monospace)"/>
              </a:rPr>
              <a:t>(count + </a:t>
            </a:r>
            <a:r>
              <a:rPr lang="en-US" sz="1800" dirty="0">
                <a:solidFill>
                  <a:srgbClr val="F08C36"/>
                </a:solidFill>
                <a:latin typeface="var(--font-monospace)"/>
              </a:rPr>
              <a:t>1</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a:solidFill>
                  <a:srgbClr val="41A6D9"/>
                </a:solidFill>
                <a:latin typeface="var(--font-monospace)"/>
              </a:rPr>
              <a:t>Click</a:t>
            </a:r>
            <a:r>
              <a:rPr lang="en-US" sz="1800" dirty="0">
                <a:solidFill>
                  <a:srgbClr val="5C6773"/>
                </a:solidFill>
                <a:latin typeface="var(--font-monospace)"/>
              </a:rPr>
              <a:t> me</a:t>
            </a:r>
          </a:p>
          <a:p>
            <a:r>
              <a:rPr lang="en-US" sz="1800" dirty="0">
                <a:solidFill>
                  <a:srgbClr val="5C6773"/>
                </a:solidFill>
                <a:latin typeface="var(--font-monospace)"/>
              </a:rPr>
              <a:t>      &lt;/button&gt;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3029757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F66C28D-340F-8E41-BB82-9FEDE38C3C4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3" name="Rectangle 2">
            <a:extLst>
              <a:ext uri="{FF2B5EF4-FFF2-40B4-BE49-F238E27FC236}">
                <a16:creationId xmlns:a16="http://schemas.microsoft.com/office/drawing/2014/main" id="{01FBD885-1350-D445-B77A-61251A470EF6}"/>
              </a:ext>
            </a:extLst>
          </p:cNvPr>
          <p:cNvSpPr/>
          <p:nvPr/>
        </p:nvSpPr>
        <p:spPr>
          <a:xfrm>
            <a:off x="955730" y="1074509"/>
            <a:ext cx="9815592" cy="5016758"/>
          </a:xfrm>
          <a:prstGeom prst="rect">
            <a:avLst/>
          </a:prstGeom>
        </p:spPr>
        <p:txBody>
          <a:bodyPr wrap="square">
            <a:spAutoFit/>
          </a:bodyPr>
          <a:lstStyle/>
          <a:p>
            <a:pPr>
              <a:spcBef>
                <a:spcPts val="600"/>
              </a:spcBef>
              <a:spcAft>
                <a:spcPts val="600"/>
              </a:spcAft>
            </a:pPr>
            <a:r>
              <a:rPr lang="en-US" sz="2000" b="1" dirty="0">
                <a:latin typeface="Arial" panose="020B0604020202020204" pitchFamily="34" charset="0"/>
                <a:cs typeface="Arial" panose="020B0604020202020204" pitchFamily="34" charset="0"/>
              </a:rPr>
              <a:t>What does </a:t>
            </a:r>
            <a:r>
              <a:rPr lang="en-US" sz="2000" b="1" dirty="0" err="1">
                <a:latin typeface="Arial" panose="020B0604020202020204" pitchFamily="34" charset="0"/>
                <a:cs typeface="Arial" panose="020B0604020202020204" pitchFamily="34" charset="0"/>
              </a:rPr>
              <a:t>useEffect</a:t>
            </a:r>
            <a:r>
              <a:rPr lang="en-US" sz="2000" b="1" dirty="0">
                <a:latin typeface="Arial" panose="020B0604020202020204" pitchFamily="34" charset="0"/>
                <a:cs typeface="Arial" panose="020B0604020202020204" pitchFamily="34" charset="0"/>
              </a:rPr>
              <a:t> do?</a:t>
            </a:r>
            <a:r>
              <a:rPr lang="en-US" sz="2000" dirty="0">
                <a:latin typeface="Arial" panose="020B0604020202020204" pitchFamily="34" charset="0"/>
                <a:cs typeface="Arial" panose="020B0604020202020204" pitchFamily="34" charset="0"/>
              </a:rPr>
              <a:t> By using this Hook, you tell React that your component needs to do something after render. React will remember the function you passed (we’ll refer to it as our “effect”), and call it later after performing the DOM updates. In this effect, we set the document title, but we could also perform data fetching or call some other imperative API.</a:t>
            </a:r>
          </a:p>
          <a:p>
            <a:pPr>
              <a:spcBef>
                <a:spcPts val="600"/>
              </a:spcBef>
              <a:spcAft>
                <a:spcPts val="600"/>
              </a:spcAft>
            </a:pPr>
            <a:r>
              <a:rPr lang="en-US" sz="2000" b="1" dirty="0">
                <a:latin typeface="Arial" panose="020B0604020202020204" pitchFamily="34" charset="0"/>
                <a:cs typeface="Arial" panose="020B0604020202020204" pitchFamily="34" charset="0"/>
              </a:rPr>
              <a:t>Why is </a:t>
            </a:r>
            <a:r>
              <a:rPr lang="en-US" sz="2000" b="1" dirty="0" err="1">
                <a:latin typeface="Arial" panose="020B0604020202020204" pitchFamily="34" charset="0"/>
                <a:cs typeface="Arial" panose="020B0604020202020204" pitchFamily="34" charset="0"/>
              </a:rPr>
              <a:t>useEffect</a:t>
            </a:r>
            <a:r>
              <a:rPr lang="en-US" sz="2000" b="1" dirty="0">
                <a:latin typeface="Arial" panose="020B0604020202020204" pitchFamily="34" charset="0"/>
                <a:cs typeface="Arial" panose="020B0604020202020204" pitchFamily="34" charset="0"/>
              </a:rPr>
              <a:t> called inside a component?</a:t>
            </a:r>
            <a:r>
              <a:rPr lang="en-US" sz="2000" dirty="0">
                <a:latin typeface="Arial" panose="020B0604020202020204" pitchFamily="34" charset="0"/>
                <a:cs typeface="Arial" panose="020B0604020202020204" pitchFamily="34" charset="0"/>
              </a:rPr>
              <a:t> Placing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inside the component lets us access the </a:t>
            </a:r>
            <a:r>
              <a:rPr lang="en-US" sz="2000" dirty="0">
                <a:highlight>
                  <a:srgbClr val="FFFF00"/>
                </a:highlight>
                <a:latin typeface="Arial" panose="020B0604020202020204" pitchFamily="34" charset="0"/>
                <a:cs typeface="Arial" panose="020B0604020202020204" pitchFamily="34" charset="0"/>
              </a:rPr>
              <a:t>count</a:t>
            </a:r>
            <a:r>
              <a:rPr lang="en-US" sz="2000" dirty="0">
                <a:latin typeface="Arial" panose="020B0604020202020204" pitchFamily="34" charset="0"/>
                <a:cs typeface="Arial" panose="020B0604020202020204" pitchFamily="34" charset="0"/>
              </a:rPr>
              <a:t> state variable (or any props) right from the effect. We don’t need a special API to read it — it’s already in the function scope. Hooks embrace JavaScript closures and avoid introducing React-specific APIs where JavaScript already provides a solution.</a:t>
            </a:r>
          </a:p>
          <a:p>
            <a:pPr>
              <a:spcBef>
                <a:spcPts val="600"/>
              </a:spcBef>
              <a:spcAft>
                <a:spcPts val="600"/>
              </a:spcAft>
            </a:pPr>
            <a:r>
              <a:rPr lang="en-US" sz="2000" b="1" dirty="0">
                <a:latin typeface="Arial" panose="020B0604020202020204" pitchFamily="34" charset="0"/>
                <a:cs typeface="Arial" panose="020B0604020202020204" pitchFamily="34" charset="0"/>
              </a:rPr>
              <a:t>Does </a:t>
            </a:r>
            <a:r>
              <a:rPr lang="en-US" sz="2000" b="1" dirty="0" err="1">
                <a:latin typeface="Arial" panose="020B0604020202020204" pitchFamily="34" charset="0"/>
                <a:cs typeface="Arial" panose="020B0604020202020204" pitchFamily="34" charset="0"/>
              </a:rPr>
              <a:t>useEffect</a:t>
            </a:r>
            <a:r>
              <a:rPr lang="en-US" sz="2000" b="1" dirty="0">
                <a:latin typeface="Arial" panose="020B0604020202020204" pitchFamily="34" charset="0"/>
                <a:cs typeface="Arial" panose="020B0604020202020204" pitchFamily="34" charset="0"/>
              </a:rPr>
              <a:t> run after every render?</a:t>
            </a:r>
            <a:r>
              <a:rPr lang="en-US" sz="2000" dirty="0">
                <a:latin typeface="Arial" panose="020B0604020202020204" pitchFamily="34" charset="0"/>
                <a:cs typeface="Arial" panose="020B0604020202020204" pitchFamily="34" charset="0"/>
              </a:rPr>
              <a:t> Yes! By default, it runs both after the first render </a:t>
            </a:r>
            <a:r>
              <a:rPr lang="en-US" sz="2000" i="1" dirty="0">
                <a:latin typeface="Arial" panose="020B0604020202020204" pitchFamily="34" charset="0"/>
                <a:cs typeface="Arial" panose="020B0604020202020204" pitchFamily="34" charset="0"/>
              </a:rPr>
              <a:t>and</a:t>
            </a:r>
            <a:r>
              <a:rPr lang="en-US" sz="2000" dirty="0">
                <a:latin typeface="Arial" panose="020B0604020202020204" pitchFamily="34" charset="0"/>
                <a:cs typeface="Arial" panose="020B0604020202020204" pitchFamily="34" charset="0"/>
              </a:rPr>
              <a:t> after every update. (We will later talk about </a:t>
            </a:r>
            <a:r>
              <a:rPr lang="en-US" sz="2000" dirty="0">
                <a:solidFill>
                  <a:srgbClr val="1A1A1A"/>
                </a:solidFill>
                <a:latin typeface="Arial" panose="020B0604020202020204" pitchFamily="34" charset="0"/>
                <a:cs typeface="Arial" panose="020B0604020202020204" pitchFamily="34" charset="0"/>
                <a:hlinkClick r:id="rId2"/>
              </a:rPr>
              <a:t>how to customize this</a:t>
            </a:r>
            <a:r>
              <a:rPr lang="en-US" sz="2000" dirty="0">
                <a:latin typeface="Arial" panose="020B0604020202020204" pitchFamily="34" charset="0"/>
                <a:cs typeface="Arial" panose="020B0604020202020204" pitchFamily="34" charset="0"/>
              </a:rPr>
              <a:t>.) Instead of thinking in terms of “mounting” and “updating”, you might find it easier to think that effects happen “after render”. React guarantees the DOM has been updated by the time it runs the effects.</a:t>
            </a:r>
          </a:p>
        </p:txBody>
      </p:sp>
    </p:spTree>
    <p:extLst>
      <p:ext uri="{BB962C8B-B14F-4D97-AF65-F5344CB8AC3E}">
        <p14:creationId xmlns:p14="http://schemas.microsoft.com/office/powerpoint/2010/main" val="4265848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AF8C086-0E42-DE43-B646-2CF946844EB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4" name="Rectangle 3">
            <a:extLst>
              <a:ext uri="{FF2B5EF4-FFF2-40B4-BE49-F238E27FC236}">
                <a16:creationId xmlns:a16="http://schemas.microsoft.com/office/drawing/2014/main" id="{78DA0B8E-8025-1549-9D1C-822AAC087BFD}"/>
              </a:ext>
            </a:extLst>
          </p:cNvPr>
          <p:cNvSpPr/>
          <p:nvPr/>
        </p:nvSpPr>
        <p:spPr>
          <a:xfrm>
            <a:off x="587453" y="707440"/>
            <a:ext cx="3209533" cy="461665"/>
          </a:xfrm>
          <a:prstGeom prst="rect">
            <a:avLst/>
          </a:prstGeom>
        </p:spPr>
        <p:txBody>
          <a:bodyPr wrap="none">
            <a:spAutoFit/>
          </a:bodyPr>
          <a:lstStyle/>
          <a:p>
            <a:r>
              <a:rPr lang="en-US" sz="2400" b="1" dirty="0"/>
              <a:t>Detailed Explanation</a:t>
            </a:r>
            <a:endParaRPr lang="en-VN" sz="2400" b="1" dirty="0"/>
          </a:p>
        </p:txBody>
      </p:sp>
      <p:sp>
        <p:nvSpPr>
          <p:cNvPr id="6" name="Rectangle 5">
            <a:extLst>
              <a:ext uri="{FF2B5EF4-FFF2-40B4-BE49-F238E27FC236}">
                <a16:creationId xmlns:a16="http://schemas.microsoft.com/office/drawing/2014/main" id="{CD9CDAB7-135E-3F4A-96C8-451ADAD9720C}"/>
              </a:ext>
            </a:extLst>
          </p:cNvPr>
          <p:cNvSpPr/>
          <p:nvPr/>
        </p:nvSpPr>
        <p:spPr>
          <a:xfrm>
            <a:off x="587453" y="1169105"/>
            <a:ext cx="8172430"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Now that we know more about effects, these lines should make sense:</a:t>
            </a:r>
            <a:endParaRPr lang="en-VN" sz="2000"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36E81424-8A33-7545-95BD-0C5C706AAA0F}"/>
              </a:ext>
            </a:extLst>
          </p:cNvPr>
          <p:cNvSpPr/>
          <p:nvPr/>
        </p:nvSpPr>
        <p:spPr>
          <a:xfrm>
            <a:off x="1017722" y="1630770"/>
            <a:ext cx="6096000" cy="2031325"/>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a:solidFill>
                  <a:srgbClr val="41A6D9"/>
                </a:solidFill>
                <a:latin typeface="var(--font-monospace)"/>
              </a:rPr>
              <a:t>Example</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[count, </a:t>
            </a:r>
            <a:r>
              <a:rPr lang="en-US" sz="1800" dirty="0" err="1">
                <a:solidFill>
                  <a:srgbClr val="5C6773"/>
                </a:solidFill>
                <a:latin typeface="var(--font-monospace)"/>
              </a:rPr>
              <a:t>setCount</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08C36"/>
                </a:solidFill>
                <a:latin typeface="var(--font-monospace)"/>
              </a:rPr>
              <a:t>0</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a:t>
            </a:r>
            <a:r>
              <a:rPr lang="en-US" sz="1800" dirty="0">
                <a:solidFill>
                  <a:srgbClr val="86B300"/>
                </a:solidFill>
                <a:latin typeface="var(--font-monospace)"/>
              </a:rPr>
              <a:t>`You clicked </a:t>
            </a:r>
            <a:r>
              <a:rPr lang="en-US" sz="1800" dirty="0">
                <a:solidFill>
                  <a:srgbClr val="5C6773"/>
                </a:solidFill>
                <a:latin typeface="var(--font-monospace)"/>
              </a:rPr>
              <a:t>${count}</a:t>
            </a:r>
            <a:r>
              <a:rPr lang="en-US" sz="1800" dirty="0">
                <a:solidFill>
                  <a:srgbClr val="86B300"/>
                </a:solidFill>
                <a:latin typeface="var(--font-monospace)"/>
              </a:rPr>
              <a:t> times`</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8" name="Rectangle 7">
            <a:extLst>
              <a:ext uri="{FF2B5EF4-FFF2-40B4-BE49-F238E27FC236}">
                <a16:creationId xmlns:a16="http://schemas.microsoft.com/office/drawing/2014/main" id="{883A3A05-F168-0540-8D49-0621B81A5021}"/>
              </a:ext>
            </a:extLst>
          </p:cNvPr>
          <p:cNvSpPr/>
          <p:nvPr/>
        </p:nvSpPr>
        <p:spPr>
          <a:xfrm>
            <a:off x="570113" y="3841790"/>
            <a:ext cx="11051774" cy="3016210"/>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declare the </a:t>
            </a:r>
            <a:r>
              <a:rPr lang="en-US" sz="2000" dirty="0">
                <a:highlight>
                  <a:srgbClr val="FFFF00"/>
                </a:highlight>
                <a:latin typeface="Arial" panose="020B0604020202020204" pitchFamily="34" charset="0"/>
                <a:cs typeface="Arial" panose="020B0604020202020204" pitchFamily="34" charset="0"/>
              </a:rPr>
              <a:t>count</a:t>
            </a:r>
            <a:r>
              <a:rPr lang="en-US" sz="2000" dirty="0">
                <a:latin typeface="Arial" panose="020B0604020202020204" pitchFamily="34" charset="0"/>
                <a:cs typeface="Arial" panose="020B0604020202020204" pitchFamily="34" charset="0"/>
              </a:rPr>
              <a:t> state variable, and then we tell React we need to use an effect.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pass a function to the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Hook. This function we pass is our effect.</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Inside our effect, we set the document title using the </a:t>
            </a:r>
            <a:r>
              <a:rPr lang="en-US" sz="2000" dirty="0" err="1">
                <a:highlight>
                  <a:srgbClr val="FFFF00"/>
                </a:highlight>
                <a:latin typeface="Arial" panose="020B0604020202020204" pitchFamily="34" charset="0"/>
                <a:cs typeface="Arial" panose="020B0604020202020204" pitchFamily="34" charset="0"/>
              </a:rPr>
              <a:t>document.title</a:t>
            </a:r>
            <a:r>
              <a:rPr lang="en-US" sz="2000" dirty="0">
                <a:latin typeface="Arial" panose="020B0604020202020204" pitchFamily="34" charset="0"/>
                <a:cs typeface="Arial" panose="020B0604020202020204" pitchFamily="34" charset="0"/>
              </a:rPr>
              <a:t> browser API.</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can read the latest count inside the effect because it’s in the scope of our function.</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When React renders our component, it will remember the effect we used, and then run our effect after updating the DOM.</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This happens for every render, including the first one.</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198537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2020CC5-8316-8540-BBA9-012BD3D5CC0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3" name="Rectangle 2">
            <a:extLst>
              <a:ext uri="{FF2B5EF4-FFF2-40B4-BE49-F238E27FC236}">
                <a16:creationId xmlns:a16="http://schemas.microsoft.com/office/drawing/2014/main" id="{A89408D0-ED12-2C47-99AD-0B9475A3C20E}"/>
              </a:ext>
            </a:extLst>
          </p:cNvPr>
          <p:cNvSpPr/>
          <p:nvPr/>
        </p:nvSpPr>
        <p:spPr>
          <a:xfrm>
            <a:off x="1389680" y="1512904"/>
            <a:ext cx="9964119" cy="3170099"/>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Experienced JavaScript developers might notice that the function passed to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is going to be different on every render.</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This is intentional. In fact, this is what lets us read the </a:t>
            </a:r>
            <a:r>
              <a:rPr lang="en-US" sz="2000" dirty="0">
                <a:highlight>
                  <a:srgbClr val="FFFF00"/>
                </a:highlight>
                <a:latin typeface="Arial" panose="020B0604020202020204" pitchFamily="34" charset="0"/>
                <a:cs typeface="Arial" panose="020B0604020202020204" pitchFamily="34" charset="0"/>
              </a:rPr>
              <a:t>count</a:t>
            </a:r>
            <a:r>
              <a:rPr lang="en-US" sz="2000" dirty="0">
                <a:latin typeface="Arial" panose="020B0604020202020204" pitchFamily="34" charset="0"/>
                <a:cs typeface="Arial" panose="020B0604020202020204" pitchFamily="34" charset="0"/>
              </a:rPr>
              <a:t> value from inside the effect without worrying about it getting stale.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Every time we re-render, we schedule a different effect, replacing the previous one.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 a way, this makes the effects behave more like a part of the render result — each effect “belongs” to a particular render.</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will see more clearly why this is useful </a:t>
            </a:r>
            <a:r>
              <a:rPr lang="en-US" sz="2000" dirty="0">
                <a:latin typeface="Arial" panose="020B0604020202020204" pitchFamily="34" charset="0"/>
                <a:cs typeface="Arial" panose="020B0604020202020204" pitchFamily="34" charset="0"/>
                <a:hlinkClick r:id="rId3"/>
              </a:rPr>
              <a:t>later on this page</a:t>
            </a:r>
            <a:r>
              <a:rPr lang="en-US" sz="2000" dirty="0">
                <a:latin typeface="Arial" panose="020B0604020202020204" pitchFamily="34" charset="0"/>
                <a:cs typeface="Arial" panose="020B0604020202020204" pitchFamily="34" charset="0"/>
              </a:rPr>
              <a: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17085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98551F-7131-5241-B114-04F56B8B483F}"/>
              </a:ext>
            </a:extLst>
          </p:cNvPr>
          <p:cNvSpPr>
            <a:spLocks noGrp="1"/>
          </p:cNvSpPr>
          <p:nvPr>
            <p:ph type="title"/>
          </p:nvPr>
        </p:nvSpPr>
        <p:spPr/>
        <p:txBody>
          <a:bodyPr/>
          <a:lstStyle/>
          <a:p>
            <a:r>
              <a:rPr lang="en-US" dirty="0"/>
              <a:t>Effects with Cleanup</a:t>
            </a:r>
            <a:endParaRPr lang="en-VN" dirty="0"/>
          </a:p>
        </p:txBody>
      </p:sp>
      <p:sp>
        <p:nvSpPr>
          <p:cNvPr id="2" name="Slide Number Placeholder 1">
            <a:extLst>
              <a:ext uri="{FF2B5EF4-FFF2-40B4-BE49-F238E27FC236}">
                <a16:creationId xmlns:a16="http://schemas.microsoft.com/office/drawing/2014/main" id="{E2820785-6F98-5040-B928-CCA044BAD3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4" name="Rectangle 3">
            <a:extLst>
              <a:ext uri="{FF2B5EF4-FFF2-40B4-BE49-F238E27FC236}">
                <a16:creationId xmlns:a16="http://schemas.microsoft.com/office/drawing/2014/main" id="{42606E83-CDC1-5344-9CAA-820D96ADE9B7}"/>
              </a:ext>
            </a:extLst>
          </p:cNvPr>
          <p:cNvSpPr/>
          <p:nvPr/>
        </p:nvSpPr>
        <p:spPr>
          <a:xfrm>
            <a:off x="1332854" y="2628781"/>
            <a:ext cx="9825926" cy="2092881"/>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Earlier, we looked at how to express side effects that don’t require any cleanup.</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However, some effects do. For example, </a:t>
            </a:r>
            <a:r>
              <a:rPr lang="en-US" sz="2000" b="1" dirty="0">
                <a:latin typeface="Arial" panose="020B0604020202020204" pitchFamily="34" charset="0"/>
                <a:cs typeface="Arial" panose="020B0604020202020204" pitchFamily="34" charset="0"/>
              </a:rPr>
              <a:t>we might want to set up a subscription</a:t>
            </a:r>
            <a:r>
              <a:rPr lang="en-US" sz="2000" dirty="0">
                <a:latin typeface="Arial" panose="020B0604020202020204" pitchFamily="34" charset="0"/>
                <a:cs typeface="Arial" panose="020B0604020202020204" pitchFamily="34" charset="0"/>
              </a:rPr>
              <a:t> to some external data source.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 that case, it is important to clean up so that we don’t introduce a memory leak! </a:t>
            </a:r>
          </a:p>
          <a:p>
            <a:pPr>
              <a:spcBef>
                <a:spcPts val="600"/>
              </a:spcBef>
              <a:spcAft>
                <a:spcPts val="600"/>
              </a:spcAft>
            </a:pPr>
            <a:r>
              <a:rPr lang="en-US" sz="2000" dirty="0">
                <a:latin typeface="Arial" panose="020B0604020202020204" pitchFamily="34" charset="0"/>
                <a:cs typeface="Arial" panose="020B0604020202020204" pitchFamily="34" charset="0"/>
              </a:rPr>
              <a:t>Let’s compare how we can do it with classes and with Hooks.</a:t>
            </a:r>
          </a:p>
        </p:txBody>
      </p:sp>
    </p:spTree>
    <p:extLst>
      <p:ext uri="{BB962C8B-B14F-4D97-AF65-F5344CB8AC3E}">
        <p14:creationId xmlns:p14="http://schemas.microsoft.com/office/powerpoint/2010/main" val="17113052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E8AB321-A39C-FF4B-8C73-4426DCFB1C9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
        <p:nvSpPr>
          <p:cNvPr id="4" name="Rectangle 3">
            <a:extLst>
              <a:ext uri="{FF2B5EF4-FFF2-40B4-BE49-F238E27FC236}">
                <a16:creationId xmlns:a16="http://schemas.microsoft.com/office/drawing/2014/main" id="{310DF88B-90A9-8B4D-9A7A-1BBA40E6AD9E}"/>
              </a:ext>
            </a:extLst>
          </p:cNvPr>
          <p:cNvSpPr/>
          <p:nvPr/>
        </p:nvSpPr>
        <p:spPr>
          <a:xfrm>
            <a:off x="644763" y="587419"/>
            <a:ext cx="3640740" cy="461665"/>
          </a:xfrm>
          <a:prstGeom prst="rect">
            <a:avLst/>
          </a:prstGeom>
        </p:spPr>
        <p:txBody>
          <a:bodyPr wrap="none">
            <a:spAutoFit/>
          </a:bodyPr>
          <a:lstStyle/>
          <a:p>
            <a:r>
              <a:rPr lang="en-US" sz="2400" b="1" dirty="0"/>
              <a:t>Example Using Classes</a:t>
            </a:r>
            <a:endParaRPr lang="en-VN" sz="2400" b="1" dirty="0"/>
          </a:p>
        </p:txBody>
      </p:sp>
      <p:sp>
        <p:nvSpPr>
          <p:cNvPr id="2" name="Rectangle 1">
            <a:extLst>
              <a:ext uri="{FF2B5EF4-FFF2-40B4-BE49-F238E27FC236}">
                <a16:creationId xmlns:a16="http://schemas.microsoft.com/office/drawing/2014/main" id="{2C6DB4CF-AE72-2648-91B8-956264566C94}"/>
              </a:ext>
            </a:extLst>
          </p:cNvPr>
          <p:cNvSpPr/>
          <p:nvPr/>
        </p:nvSpPr>
        <p:spPr>
          <a:xfrm>
            <a:off x="644763" y="1309893"/>
            <a:ext cx="10839481" cy="1323439"/>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In a React class, you would typically set up a subscription in </a:t>
            </a:r>
            <a:r>
              <a:rPr lang="en-US" sz="2000" dirty="0" err="1">
                <a:highlight>
                  <a:srgbClr val="FFFF00"/>
                </a:highlight>
                <a:latin typeface="Arial" panose="020B0604020202020204" pitchFamily="34" charset="0"/>
                <a:cs typeface="Arial" panose="020B0604020202020204" pitchFamily="34" charset="0"/>
              </a:rPr>
              <a:t>componentDidMount</a:t>
            </a:r>
            <a:r>
              <a:rPr lang="en-US" sz="2000" dirty="0">
                <a:latin typeface="Arial" panose="020B0604020202020204" pitchFamily="34" charset="0"/>
                <a:cs typeface="Arial" panose="020B0604020202020204" pitchFamily="34" charset="0"/>
              </a:rPr>
              <a:t>, and clean it up in </a:t>
            </a:r>
            <a:r>
              <a:rPr lang="en-US" sz="2000" dirty="0" err="1">
                <a:highlight>
                  <a:srgbClr val="FFFF00"/>
                </a:highlight>
                <a:latin typeface="Arial" panose="020B0604020202020204" pitchFamily="34" charset="0"/>
                <a:cs typeface="Arial" panose="020B0604020202020204" pitchFamily="34" charset="0"/>
              </a:rPr>
              <a:t>componentWillUnmount</a:t>
            </a:r>
            <a:r>
              <a:rPr lang="en-US" sz="2000" dirty="0">
                <a:latin typeface="Arial" panose="020B0604020202020204" pitchFamily="34" charset="0"/>
                <a:cs typeface="Arial" panose="020B0604020202020204" pitchFamily="34" charset="0"/>
              </a:rPr>
              <a:t>. For example, let’s say we have a </a:t>
            </a:r>
            <a:r>
              <a:rPr lang="en-US" sz="2000" dirty="0" err="1">
                <a:highlight>
                  <a:srgbClr val="FFFF00"/>
                </a:highlight>
                <a:latin typeface="Arial" panose="020B0604020202020204" pitchFamily="34" charset="0"/>
                <a:cs typeface="Arial" panose="020B0604020202020204" pitchFamily="34" charset="0"/>
              </a:rPr>
              <a:t>ChatAPI</a:t>
            </a:r>
            <a:r>
              <a:rPr lang="en-US" sz="2000" dirty="0">
                <a:latin typeface="Arial" panose="020B0604020202020204" pitchFamily="34" charset="0"/>
                <a:cs typeface="Arial" panose="020B0604020202020204" pitchFamily="34" charset="0"/>
              </a:rPr>
              <a:t> module that lets us subscribe to a friend’s online status. Here’s how we might subscribe and display that status using a class:</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D25087D2-6D85-9747-BD5D-312E3F8E1AB9}"/>
              </a:ext>
            </a:extLst>
          </p:cNvPr>
          <p:cNvSpPr/>
          <p:nvPr/>
        </p:nvSpPr>
        <p:spPr>
          <a:xfrm>
            <a:off x="1498169" y="2751157"/>
            <a:ext cx="6096000" cy="3970318"/>
          </a:xfrm>
          <a:prstGeom prst="rect">
            <a:avLst/>
          </a:prstGeom>
          <a:solidFill>
            <a:schemeClr val="bg1">
              <a:lumMod val="95000"/>
            </a:schemeClr>
          </a:solidFill>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FriendStatus</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 </a:t>
            </a:r>
            <a:r>
              <a:rPr lang="en-US" sz="1800" dirty="0" err="1">
                <a:solidFill>
                  <a:srgbClr val="5C6773"/>
                </a:solidFill>
                <a:latin typeface="var(--font-monospace)"/>
              </a:rPr>
              <a:t>isOnline</a:t>
            </a:r>
            <a:r>
              <a:rPr lang="en-US" sz="1800" dirty="0">
                <a:solidFill>
                  <a:srgbClr val="5C6773"/>
                </a:solidFill>
                <a:latin typeface="var(--font-monospace)"/>
              </a:rPr>
              <a:t>: </a:t>
            </a:r>
            <a:r>
              <a:rPr lang="en-US" sz="1800" dirty="0">
                <a:solidFill>
                  <a:srgbClr val="F2590C"/>
                </a:solidFill>
                <a:latin typeface="var(--font-monospace)"/>
              </a:rPr>
              <a:t>null</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.handleStatusChange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.handleStatusChange.bind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componentDidMount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.props.friend.id</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.handleStatusChange</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p>
        </p:txBody>
      </p:sp>
    </p:spTree>
    <p:extLst>
      <p:ext uri="{BB962C8B-B14F-4D97-AF65-F5344CB8AC3E}">
        <p14:creationId xmlns:p14="http://schemas.microsoft.com/office/powerpoint/2010/main" val="36175239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895903E-93FF-9C4C-A133-293357F75AE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
        <p:nvSpPr>
          <p:cNvPr id="3" name="Rectangle 2">
            <a:extLst>
              <a:ext uri="{FF2B5EF4-FFF2-40B4-BE49-F238E27FC236}">
                <a16:creationId xmlns:a16="http://schemas.microsoft.com/office/drawing/2014/main" id="{5E27A82D-A5EF-8E4F-8B7C-5AD105A0D266}"/>
              </a:ext>
            </a:extLst>
          </p:cNvPr>
          <p:cNvSpPr/>
          <p:nvPr/>
        </p:nvSpPr>
        <p:spPr>
          <a:xfrm>
            <a:off x="838200" y="598824"/>
            <a:ext cx="6096000" cy="5940088"/>
          </a:xfrm>
          <a:prstGeom prst="rect">
            <a:avLst/>
          </a:prstGeom>
          <a:solidFill>
            <a:schemeClr val="bg1">
              <a:lumMod val="95000"/>
            </a:schemeClr>
          </a:solidFill>
        </p:spPr>
        <p:txBody>
          <a:bodyPr>
            <a:spAutoFit/>
          </a:bodyPr>
          <a:lstStyle/>
          <a:p>
            <a:r>
              <a:rPr lang="en-US" sz="2000" dirty="0">
                <a:solidFill>
                  <a:srgbClr val="5C6773"/>
                </a:solidFill>
                <a:latin typeface="var(--font-monospace)"/>
              </a:rPr>
              <a:t>  </a:t>
            </a:r>
            <a:r>
              <a:rPr lang="en-US" sz="2000" dirty="0" err="1">
                <a:solidFill>
                  <a:srgbClr val="5C6773"/>
                </a:solidFill>
                <a:latin typeface="var(--font-monospace)"/>
              </a:rPr>
              <a:t>componentWillUnmount</a:t>
            </a:r>
            <a:r>
              <a:rPr lang="en-US" sz="2000" dirty="0">
                <a:solidFill>
                  <a:srgbClr val="5C6773"/>
                </a:solidFill>
                <a:latin typeface="var(--font-monospace)"/>
              </a:rPr>
              <a:t>() {</a:t>
            </a:r>
          </a:p>
          <a:p>
            <a:r>
              <a:rPr lang="en-US" sz="2000" dirty="0">
                <a:solidFill>
                  <a:srgbClr val="5C6773"/>
                </a:solidFill>
                <a:latin typeface="var(--font-monospace)"/>
              </a:rPr>
              <a:t>    </a:t>
            </a:r>
            <a:r>
              <a:rPr lang="en-US" sz="2000" dirty="0" err="1">
                <a:solidFill>
                  <a:srgbClr val="41A6D9"/>
                </a:solidFill>
                <a:latin typeface="var(--font-monospace)"/>
              </a:rPr>
              <a:t>ChatAPI</a:t>
            </a:r>
            <a:r>
              <a:rPr lang="en-US" sz="2000" dirty="0" err="1">
                <a:solidFill>
                  <a:srgbClr val="5C6773"/>
                </a:solidFill>
                <a:latin typeface="var(--font-monospace)"/>
              </a:rPr>
              <a:t>.unsubscribeFromFriendStatus</a:t>
            </a:r>
            <a:r>
              <a:rPr lang="en-US" sz="2000" dirty="0">
                <a:solidFill>
                  <a:srgbClr val="5C6773"/>
                </a:solidFill>
                <a:latin typeface="var(--font-monospace)"/>
              </a:rPr>
              <a:t>(</a:t>
            </a:r>
          </a:p>
          <a:p>
            <a:r>
              <a:rPr lang="en-US" sz="2000" dirty="0">
                <a:solidFill>
                  <a:srgbClr val="5C6773"/>
                </a:solidFill>
                <a:latin typeface="var(--font-monospace)"/>
              </a:rPr>
              <a:t>      </a:t>
            </a:r>
            <a:r>
              <a:rPr lang="en-US" sz="2000" dirty="0" err="1">
                <a:solidFill>
                  <a:srgbClr val="F2590C"/>
                </a:solidFill>
                <a:latin typeface="var(--font-monospace)"/>
              </a:rPr>
              <a:t>this</a:t>
            </a:r>
            <a:r>
              <a:rPr lang="en-US" sz="2000" dirty="0" err="1">
                <a:solidFill>
                  <a:srgbClr val="5C6773"/>
                </a:solidFill>
                <a:latin typeface="var(--font-monospace)"/>
              </a:rPr>
              <a:t>.props.friend.id</a:t>
            </a:r>
            <a:r>
              <a:rPr lang="en-US" sz="2000" dirty="0">
                <a:solidFill>
                  <a:srgbClr val="5C6773"/>
                </a:solidFill>
                <a:latin typeface="var(--font-monospace)"/>
              </a:rPr>
              <a:t>,</a:t>
            </a:r>
          </a:p>
          <a:p>
            <a:r>
              <a:rPr lang="en-US" sz="2000" dirty="0">
                <a:solidFill>
                  <a:srgbClr val="5C6773"/>
                </a:solidFill>
                <a:latin typeface="var(--font-monospace)"/>
              </a:rPr>
              <a:t>      </a:t>
            </a:r>
            <a:r>
              <a:rPr lang="en-US" sz="2000" dirty="0" err="1">
                <a:solidFill>
                  <a:srgbClr val="F2590C"/>
                </a:solidFill>
                <a:latin typeface="var(--font-monospace)"/>
              </a:rPr>
              <a:t>this</a:t>
            </a:r>
            <a:r>
              <a:rPr lang="en-US" sz="2000" dirty="0" err="1">
                <a:solidFill>
                  <a:srgbClr val="5C6773"/>
                </a:solidFill>
                <a:latin typeface="var(--font-monospace)"/>
              </a:rPr>
              <a:t>.handleStatusChange</a:t>
            </a:r>
            <a:endParaRPr lang="en-US" sz="2000" dirty="0">
              <a:solidFill>
                <a:srgbClr val="5C6773"/>
              </a:solidFill>
              <a:latin typeface="var(--font-monospace)"/>
            </a:endParaRPr>
          </a:p>
          <a:p>
            <a:r>
              <a:rPr lang="en-US" sz="2000" dirty="0">
                <a:solidFill>
                  <a:srgbClr val="5C6773"/>
                </a:solidFill>
                <a:latin typeface="var(--font-monospace)"/>
              </a:rPr>
              <a:t>    );</a:t>
            </a:r>
          </a:p>
          <a:p>
            <a:r>
              <a:rPr lang="en-US" sz="2000" dirty="0">
                <a:solidFill>
                  <a:srgbClr val="5C6773"/>
                </a:solidFill>
                <a:latin typeface="var(--font-monospace)"/>
              </a:rPr>
              <a:t>  }</a:t>
            </a:r>
          </a:p>
          <a:p>
            <a:r>
              <a:rPr lang="en-US" sz="2000" dirty="0">
                <a:solidFill>
                  <a:srgbClr val="5C6773"/>
                </a:solidFill>
                <a:latin typeface="var(--font-monospace)"/>
              </a:rPr>
              <a:t>  </a:t>
            </a:r>
            <a:r>
              <a:rPr lang="en-US" sz="2000" dirty="0" err="1">
                <a:solidFill>
                  <a:srgbClr val="5C6773"/>
                </a:solidFill>
                <a:latin typeface="var(--font-monospace)"/>
              </a:rPr>
              <a:t>handleStatusChange</a:t>
            </a:r>
            <a:r>
              <a:rPr lang="en-US" sz="2000" dirty="0">
                <a:solidFill>
                  <a:srgbClr val="5C6773"/>
                </a:solidFill>
                <a:latin typeface="var(--font-monospace)"/>
              </a:rPr>
              <a:t>(status) {</a:t>
            </a:r>
          </a:p>
          <a:p>
            <a:r>
              <a:rPr lang="en-US" sz="2000" dirty="0">
                <a:solidFill>
                  <a:srgbClr val="5C6773"/>
                </a:solidFill>
                <a:latin typeface="var(--font-monospace)"/>
              </a:rPr>
              <a:t>    </a:t>
            </a:r>
            <a:r>
              <a:rPr lang="en-US" sz="2000" dirty="0" err="1">
                <a:solidFill>
                  <a:srgbClr val="F2590C"/>
                </a:solidFill>
                <a:latin typeface="var(--font-monospace)"/>
              </a:rPr>
              <a:t>this</a:t>
            </a:r>
            <a:r>
              <a:rPr lang="en-US" sz="2000" dirty="0" err="1">
                <a:solidFill>
                  <a:srgbClr val="5C6773"/>
                </a:solidFill>
                <a:latin typeface="var(--font-monospace)"/>
              </a:rPr>
              <a:t>.setState</a:t>
            </a:r>
            <a:r>
              <a:rPr lang="en-US" sz="2000" dirty="0">
                <a:solidFill>
                  <a:srgbClr val="5C6773"/>
                </a:solidFill>
                <a:latin typeface="var(--font-monospace)"/>
              </a:rPr>
              <a:t>({</a:t>
            </a:r>
          </a:p>
          <a:p>
            <a:r>
              <a:rPr lang="en-US" sz="2000" dirty="0">
                <a:solidFill>
                  <a:srgbClr val="5C6773"/>
                </a:solidFill>
                <a:latin typeface="var(--font-monospace)"/>
              </a:rPr>
              <a:t>      </a:t>
            </a:r>
            <a:r>
              <a:rPr lang="en-US" sz="2000" dirty="0" err="1">
                <a:solidFill>
                  <a:srgbClr val="5C6773"/>
                </a:solidFill>
                <a:latin typeface="var(--font-monospace)"/>
              </a:rPr>
              <a:t>isOnline</a:t>
            </a:r>
            <a:r>
              <a:rPr lang="en-US" sz="2000" dirty="0">
                <a:solidFill>
                  <a:srgbClr val="5C6773"/>
                </a:solidFill>
                <a:latin typeface="var(--font-monospace)"/>
              </a:rPr>
              <a:t>: </a:t>
            </a:r>
            <a:r>
              <a:rPr lang="en-US" sz="2000" dirty="0" err="1">
                <a:solidFill>
                  <a:srgbClr val="5C6773"/>
                </a:solidFill>
                <a:latin typeface="var(--font-monospace)"/>
              </a:rPr>
              <a:t>status.isOnline</a:t>
            </a:r>
            <a:endParaRPr lang="en-US" sz="2000" dirty="0">
              <a:solidFill>
                <a:srgbClr val="5C6773"/>
              </a:solidFill>
              <a:latin typeface="var(--font-monospace)"/>
            </a:endParaRPr>
          </a:p>
          <a:p>
            <a:r>
              <a:rPr lang="en-US" sz="2000" dirty="0">
                <a:solidFill>
                  <a:srgbClr val="5C6773"/>
                </a:solidFill>
                <a:latin typeface="var(--font-monospace)"/>
              </a:rPr>
              <a:t>    });</a:t>
            </a:r>
          </a:p>
          <a:p>
            <a:r>
              <a:rPr lang="en-US" sz="2000" dirty="0">
                <a:solidFill>
                  <a:srgbClr val="5C6773"/>
                </a:solidFill>
                <a:latin typeface="var(--font-monospace)"/>
              </a:rPr>
              <a:t>  }</a:t>
            </a:r>
          </a:p>
          <a:p>
            <a:br>
              <a:rPr lang="en-US" sz="2000" dirty="0">
                <a:solidFill>
                  <a:srgbClr val="5C6773"/>
                </a:solidFill>
                <a:latin typeface="var(--font-monospace)"/>
              </a:rPr>
            </a:br>
            <a:r>
              <a:rPr lang="en-US" sz="2000" dirty="0">
                <a:solidFill>
                  <a:srgbClr val="5C6773"/>
                </a:solidFill>
                <a:latin typeface="var(--font-monospace)"/>
              </a:rPr>
              <a:t>  render() {</a:t>
            </a:r>
          </a:p>
          <a:p>
            <a:r>
              <a:rPr lang="en-US" sz="2000" dirty="0">
                <a:solidFill>
                  <a:srgbClr val="5C6773"/>
                </a:solidFill>
                <a:latin typeface="var(--font-monospace)"/>
              </a:rPr>
              <a:t>    </a:t>
            </a:r>
            <a:r>
              <a:rPr lang="en-US" sz="2000" dirty="0">
                <a:solidFill>
                  <a:srgbClr val="F2590C"/>
                </a:solidFill>
                <a:latin typeface="var(--font-monospace)"/>
              </a:rPr>
              <a:t>if</a:t>
            </a:r>
            <a:r>
              <a:rPr lang="en-US" sz="2000" dirty="0">
                <a:solidFill>
                  <a:srgbClr val="5C6773"/>
                </a:solidFill>
                <a:latin typeface="var(--font-monospace)"/>
              </a:rPr>
              <a:t> (</a:t>
            </a:r>
            <a:r>
              <a:rPr lang="en-US" sz="2000" dirty="0" err="1">
                <a:solidFill>
                  <a:srgbClr val="F2590C"/>
                </a:solidFill>
                <a:latin typeface="var(--font-monospace)"/>
              </a:rPr>
              <a:t>this</a:t>
            </a:r>
            <a:r>
              <a:rPr lang="en-US" sz="2000" dirty="0" err="1">
                <a:solidFill>
                  <a:srgbClr val="5C6773"/>
                </a:solidFill>
                <a:latin typeface="var(--font-monospace)"/>
              </a:rPr>
              <a:t>.state.isOnline</a:t>
            </a:r>
            <a:r>
              <a:rPr lang="en-US" sz="2000" dirty="0">
                <a:solidFill>
                  <a:srgbClr val="5C6773"/>
                </a:solidFill>
                <a:latin typeface="var(--font-monospace)"/>
              </a:rPr>
              <a:t> === </a:t>
            </a:r>
            <a:r>
              <a:rPr lang="en-US" sz="2000" dirty="0">
                <a:solidFill>
                  <a:srgbClr val="F2590C"/>
                </a:solidFill>
                <a:latin typeface="var(--font-monospace)"/>
              </a:rPr>
              <a:t>null</a:t>
            </a:r>
            <a:r>
              <a:rPr lang="en-US" sz="2000" dirty="0">
                <a:solidFill>
                  <a:srgbClr val="5C6773"/>
                </a:solidFill>
                <a:latin typeface="var(--font-monospace)"/>
              </a:rPr>
              <a:t>) {</a:t>
            </a:r>
          </a:p>
          <a:p>
            <a:r>
              <a:rPr lang="en-US" sz="2000" dirty="0">
                <a:solidFill>
                  <a:srgbClr val="5C6773"/>
                </a:solidFill>
                <a:latin typeface="var(--font-monospace)"/>
              </a:rPr>
              <a:t>      </a:t>
            </a:r>
            <a:r>
              <a:rPr lang="en-US" sz="2000" dirty="0">
                <a:solidFill>
                  <a:srgbClr val="F2590C"/>
                </a:solidFill>
                <a:latin typeface="var(--font-monospace)"/>
              </a:rPr>
              <a:t>return</a:t>
            </a:r>
            <a:r>
              <a:rPr lang="en-US" sz="2000" dirty="0">
                <a:solidFill>
                  <a:srgbClr val="5C6773"/>
                </a:solidFill>
                <a:latin typeface="var(--font-monospace)"/>
              </a:rPr>
              <a:t> </a:t>
            </a:r>
            <a:r>
              <a:rPr lang="en-US" sz="2000" dirty="0">
                <a:solidFill>
                  <a:srgbClr val="86B300"/>
                </a:solidFill>
                <a:latin typeface="var(--font-monospace)"/>
              </a:rPr>
              <a:t>'Loading...'</a:t>
            </a:r>
            <a:r>
              <a:rPr lang="en-US" sz="2000" dirty="0">
                <a:solidFill>
                  <a:srgbClr val="5C6773"/>
                </a:solidFill>
                <a:latin typeface="var(--font-monospace)"/>
              </a:rPr>
              <a:t>;</a:t>
            </a:r>
          </a:p>
          <a:p>
            <a:r>
              <a:rPr lang="en-US" sz="2000" dirty="0">
                <a:solidFill>
                  <a:srgbClr val="5C6773"/>
                </a:solidFill>
                <a:latin typeface="var(--font-monospace)"/>
              </a:rPr>
              <a:t>    }</a:t>
            </a:r>
          </a:p>
          <a:p>
            <a:r>
              <a:rPr lang="en-US" sz="2000" dirty="0">
                <a:solidFill>
                  <a:srgbClr val="5C6773"/>
                </a:solidFill>
                <a:latin typeface="var(--font-monospace)"/>
              </a:rPr>
              <a:t>    </a:t>
            </a:r>
            <a:r>
              <a:rPr lang="en-US" sz="2000" dirty="0">
                <a:solidFill>
                  <a:srgbClr val="F2590C"/>
                </a:solidFill>
                <a:latin typeface="var(--font-monospace)"/>
              </a:rPr>
              <a:t>return</a:t>
            </a:r>
            <a:r>
              <a:rPr lang="en-US" sz="2000" dirty="0">
                <a:solidFill>
                  <a:srgbClr val="5C6773"/>
                </a:solidFill>
                <a:latin typeface="var(--font-monospace)"/>
              </a:rPr>
              <a:t> </a:t>
            </a:r>
            <a:r>
              <a:rPr lang="en-US" sz="2000" dirty="0" err="1">
                <a:solidFill>
                  <a:srgbClr val="F2590C"/>
                </a:solidFill>
                <a:latin typeface="var(--font-monospace)"/>
              </a:rPr>
              <a:t>this</a:t>
            </a:r>
            <a:r>
              <a:rPr lang="en-US" sz="2000" dirty="0" err="1">
                <a:solidFill>
                  <a:srgbClr val="5C6773"/>
                </a:solidFill>
                <a:latin typeface="var(--font-monospace)"/>
              </a:rPr>
              <a:t>.state.isOnline</a:t>
            </a:r>
            <a:r>
              <a:rPr lang="en-US" sz="2000" dirty="0">
                <a:solidFill>
                  <a:srgbClr val="5C6773"/>
                </a:solidFill>
                <a:latin typeface="var(--font-monospace)"/>
              </a:rPr>
              <a:t> ? </a:t>
            </a:r>
            <a:r>
              <a:rPr lang="en-US" sz="2000" dirty="0">
                <a:solidFill>
                  <a:srgbClr val="86B300"/>
                </a:solidFill>
                <a:latin typeface="var(--font-monospace)"/>
              </a:rPr>
              <a:t>'Online'</a:t>
            </a:r>
            <a:r>
              <a:rPr lang="en-US" sz="2000" dirty="0">
                <a:solidFill>
                  <a:srgbClr val="5C6773"/>
                </a:solidFill>
                <a:latin typeface="var(--font-monospace)"/>
              </a:rPr>
              <a:t> : </a:t>
            </a:r>
            <a:r>
              <a:rPr lang="en-US" sz="2000" dirty="0">
                <a:solidFill>
                  <a:srgbClr val="86B300"/>
                </a:solidFill>
                <a:latin typeface="var(--font-monospace)"/>
              </a:rPr>
              <a:t>'Offline'</a:t>
            </a:r>
            <a:r>
              <a:rPr lang="en-US" sz="2000" dirty="0">
                <a:solidFill>
                  <a:srgbClr val="5C6773"/>
                </a:solidFill>
                <a:latin typeface="var(--font-monospace)"/>
              </a:rPr>
              <a:t>;</a:t>
            </a:r>
          </a:p>
          <a:p>
            <a:r>
              <a:rPr lang="en-US" sz="2000" dirty="0">
                <a:solidFill>
                  <a:srgbClr val="5C6773"/>
                </a:solidFill>
                <a:latin typeface="var(--font-monospace)"/>
              </a:rPr>
              <a:t>  }</a:t>
            </a:r>
          </a:p>
          <a:p>
            <a:r>
              <a:rPr lang="en-US" sz="2000" dirty="0">
                <a:solidFill>
                  <a:srgbClr val="5C6773"/>
                </a:solidFill>
                <a:latin typeface="var(--font-monospace)"/>
              </a:rPr>
              <a:t>}</a:t>
            </a:r>
          </a:p>
        </p:txBody>
      </p:sp>
      <p:sp>
        <p:nvSpPr>
          <p:cNvPr id="5" name="Rectangle 4">
            <a:extLst>
              <a:ext uri="{FF2B5EF4-FFF2-40B4-BE49-F238E27FC236}">
                <a16:creationId xmlns:a16="http://schemas.microsoft.com/office/drawing/2014/main" id="{20D1082F-306F-1F48-A573-5D2871A5F3AD}"/>
              </a:ext>
            </a:extLst>
          </p:cNvPr>
          <p:cNvSpPr/>
          <p:nvPr/>
        </p:nvSpPr>
        <p:spPr>
          <a:xfrm>
            <a:off x="7470183" y="2399317"/>
            <a:ext cx="4628827" cy="1169551"/>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Notice how </a:t>
            </a:r>
            <a:r>
              <a:rPr lang="en-US" sz="2000" dirty="0" err="1">
                <a:highlight>
                  <a:srgbClr val="FFFF00"/>
                </a:highlight>
                <a:latin typeface="Arial" panose="020B0604020202020204" pitchFamily="34" charset="0"/>
                <a:cs typeface="Arial" panose="020B0604020202020204" pitchFamily="34" charset="0"/>
              </a:rPr>
              <a:t>componentDidMount</a:t>
            </a:r>
            <a:r>
              <a:rPr lang="en-US" sz="2000" dirty="0">
                <a:latin typeface="Arial" panose="020B0604020202020204" pitchFamily="34" charset="0"/>
                <a:cs typeface="Arial" panose="020B0604020202020204" pitchFamily="34" charset="0"/>
              </a:rPr>
              <a:t> and </a:t>
            </a:r>
            <a:r>
              <a:rPr lang="en-US" sz="2000" dirty="0" err="1">
                <a:highlight>
                  <a:srgbClr val="FFFF00"/>
                </a:highlight>
                <a:latin typeface="Arial" panose="020B0604020202020204" pitchFamily="34" charset="0"/>
                <a:cs typeface="Arial" panose="020B0604020202020204" pitchFamily="34" charset="0"/>
              </a:rPr>
              <a:t>componentWillUnmount</a:t>
            </a:r>
            <a:r>
              <a:rPr lang="en-US" sz="2000" dirty="0">
                <a:latin typeface="Arial" panose="020B0604020202020204" pitchFamily="34" charset="0"/>
                <a:cs typeface="Arial" panose="020B0604020202020204" pitchFamily="34" charset="0"/>
              </a:rPr>
              <a:t> need to mirror each other. Lifecycle methods force us to split this logic even though conceptually code in both of them is related to the same effect.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799671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E8AB321-A39C-FF4B-8C73-4426DCFB1C9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4" name="Rectangle 3">
            <a:extLst>
              <a:ext uri="{FF2B5EF4-FFF2-40B4-BE49-F238E27FC236}">
                <a16:creationId xmlns:a16="http://schemas.microsoft.com/office/drawing/2014/main" id="{310DF88B-90A9-8B4D-9A7A-1BBA40E6AD9E}"/>
              </a:ext>
            </a:extLst>
          </p:cNvPr>
          <p:cNvSpPr/>
          <p:nvPr/>
        </p:nvSpPr>
        <p:spPr>
          <a:xfrm>
            <a:off x="644763" y="587419"/>
            <a:ext cx="3416320" cy="461665"/>
          </a:xfrm>
          <a:prstGeom prst="rect">
            <a:avLst/>
          </a:prstGeom>
        </p:spPr>
        <p:txBody>
          <a:bodyPr wrap="none">
            <a:spAutoFit/>
          </a:bodyPr>
          <a:lstStyle/>
          <a:p>
            <a:r>
              <a:rPr lang="en-US" sz="2400" b="1" dirty="0"/>
              <a:t>Example Using Hooks</a:t>
            </a:r>
            <a:endParaRPr lang="en-VN" sz="2400" b="1" dirty="0"/>
          </a:p>
        </p:txBody>
      </p:sp>
      <p:sp>
        <p:nvSpPr>
          <p:cNvPr id="5" name="Rectangle 4">
            <a:extLst>
              <a:ext uri="{FF2B5EF4-FFF2-40B4-BE49-F238E27FC236}">
                <a16:creationId xmlns:a16="http://schemas.microsoft.com/office/drawing/2014/main" id="{6DCE25A0-EBD8-B548-9B37-F72E6CFEE8C6}"/>
              </a:ext>
            </a:extLst>
          </p:cNvPr>
          <p:cNvSpPr/>
          <p:nvPr/>
        </p:nvSpPr>
        <p:spPr>
          <a:xfrm>
            <a:off x="660761" y="2379276"/>
            <a:ext cx="10870478" cy="1477328"/>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Let’s see how we could write this component with Hooks.</a:t>
            </a:r>
          </a:p>
          <a:p>
            <a:pPr>
              <a:spcBef>
                <a:spcPts val="600"/>
              </a:spcBef>
              <a:spcAft>
                <a:spcPts val="600"/>
              </a:spcAft>
            </a:pPr>
            <a:r>
              <a:rPr lang="en-US" sz="2000" dirty="0">
                <a:latin typeface="Arial" panose="020B0604020202020204" pitchFamily="34" charset="0"/>
                <a:cs typeface="Arial" panose="020B0604020202020204" pitchFamily="34" charset="0"/>
              </a:rPr>
              <a:t>You might be thinking that we’d need a separate effect to perform the cleanup. But code for adding and removing a subscription is so tightly related that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is designed to keep it together. If your effect returns a function, React will run it when it is time to clean up:</a:t>
            </a:r>
          </a:p>
        </p:txBody>
      </p:sp>
    </p:spTree>
    <p:extLst>
      <p:ext uri="{BB962C8B-B14F-4D97-AF65-F5344CB8AC3E}">
        <p14:creationId xmlns:p14="http://schemas.microsoft.com/office/powerpoint/2010/main" val="35344527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F291594-037B-AB4B-BB2D-C5AC0944857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3" name="Rectangle 2">
            <a:extLst>
              <a:ext uri="{FF2B5EF4-FFF2-40B4-BE49-F238E27FC236}">
                <a16:creationId xmlns:a16="http://schemas.microsoft.com/office/drawing/2014/main" id="{6EF281A6-87F0-554A-BCF7-6B0B1484575E}"/>
              </a:ext>
            </a:extLst>
          </p:cNvPr>
          <p:cNvSpPr/>
          <p:nvPr/>
        </p:nvSpPr>
        <p:spPr>
          <a:xfrm>
            <a:off x="630263" y="351090"/>
            <a:ext cx="7980337" cy="5909310"/>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import</a:t>
            </a:r>
            <a:r>
              <a:rPr lang="en-US" sz="1800" dirty="0">
                <a:solidFill>
                  <a:srgbClr val="5C6773"/>
                </a:solidFill>
                <a:latin typeface="var(--font-monospace)"/>
              </a:rPr>
              <a:t> </a:t>
            </a:r>
            <a:r>
              <a:rPr lang="en-US" sz="1800" dirty="0">
                <a:solidFill>
                  <a:srgbClr val="41A6D9"/>
                </a:solidFill>
                <a:latin typeface="var(--font-monospace)"/>
              </a:rPr>
              <a:t>React</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 </a:t>
            </a:r>
            <a:r>
              <a:rPr lang="en-US" sz="1800" dirty="0">
                <a:solidFill>
                  <a:srgbClr val="F2590C"/>
                </a:solidFill>
                <a:latin typeface="var(--font-monospace)"/>
              </a:rPr>
              <a:t>from</a:t>
            </a:r>
            <a:r>
              <a:rPr lang="en-US" sz="1800" dirty="0">
                <a:solidFill>
                  <a:srgbClr val="5C6773"/>
                </a:solidFill>
                <a:latin typeface="var(--font-monospace)"/>
              </a:rPr>
              <a:t> </a:t>
            </a:r>
            <a:r>
              <a:rPr lang="en-US" sz="1800" dirty="0">
                <a:solidFill>
                  <a:srgbClr val="86B300"/>
                </a:solidFill>
                <a:latin typeface="var(--font-monospace)"/>
              </a:rPr>
              <a:t>'react'</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FriendStatus</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2590C"/>
                </a:solidFill>
                <a:latin typeface="var(--font-monospace)"/>
              </a:rPr>
              <a:t>null</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(status) {</a:t>
            </a:r>
          </a:p>
          <a:p>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a:t>
            </a:r>
            <a:r>
              <a:rPr lang="en-US" sz="1800" dirty="0" err="1">
                <a:solidFill>
                  <a:srgbClr val="5C6773"/>
                </a:solidFill>
                <a:latin typeface="var(--font-monospace)"/>
              </a:rPr>
              <a:t>status.isOnline</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r>
              <a:rPr lang="en-US" sz="1800" i="1" dirty="0">
                <a:solidFill>
                  <a:srgbClr val="ABB0B6"/>
                </a:solidFill>
                <a:latin typeface="var(--font-monospace)"/>
              </a:rPr>
              <a:t>// Specify how to clean up after this effect:</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cleanup()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 </a:t>
            </a:r>
            <a:r>
              <a:rPr lang="en-US" sz="1800" dirty="0">
                <a:solidFill>
                  <a:srgbClr val="F2590C"/>
                </a:solidFill>
                <a:latin typeface="var(--font-monospace)"/>
              </a:rPr>
              <a:t>null</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a:solidFill>
                  <a:srgbClr val="86B300"/>
                </a:solidFill>
                <a:latin typeface="var(--font-monospace)"/>
              </a:rPr>
              <a:t>'Loading...'</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 </a:t>
            </a:r>
            <a:r>
              <a:rPr lang="en-US" sz="1800" dirty="0">
                <a:solidFill>
                  <a:srgbClr val="86B300"/>
                </a:solidFill>
                <a:latin typeface="var(--font-monospace)"/>
              </a:rPr>
              <a:t>'Online'</a:t>
            </a:r>
            <a:r>
              <a:rPr lang="en-US" sz="1800" dirty="0">
                <a:solidFill>
                  <a:srgbClr val="5C6773"/>
                </a:solidFill>
                <a:latin typeface="var(--font-monospace)"/>
              </a:rPr>
              <a:t> : </a:t>
            </a:r>
            <a:r>
              <a:rPr lang="en-US" sz="1800" dirty="0">
                <a:solidFill>
                  <a:srgbClr val="86B300"/>
                </a:solidFill>
                <a:latin typeface="var(--font-monospace)"/>
              </a:rPr>
              <a:t>'Offline'</a:t>
            </a:r>
            <a:r>
              <a:rPr lang="en-US" sz="1800" dirty="0">
                <a:solidFill>
                  <a:srgbClr val="5C6773"/>
                </a:solidFill>
                <a:latin typeface="var(--font-monospace)"/>
              </a:rPr>
              <a:t>;</a:t>
            </a:r>
          </a:p>
          <a:p>
            <a:r>
              <a:rPr lang="en-US" sz="1800" dirty="0">
                <a:solidFill>
                  <a:srgbClr val="5C6773"/>
                </a:solidFill>
                <a:latin typeface="var(--font-monospace)"/>
              </a:rPr>
              <a:t>}</a:t>
            </a:r>
          </a:p>
        </p:txBody>
      </p:sp>
    </p:spTree>
    <p:extLst>
      <p:ext uri="{BB962C8B-B14F-4D97-AF65-F5344CB8AC3E}">
        <p14:creationId xmlns:p14="http://schemas.microsoft.com/office/powerpoint/2010/main" val="874270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FECD492-1FF9-3640-AFC4-9867F639BDCB}"/>
              </a:ext>
            </a:extLst>
          </p:cNvPr>
          <p:cNvSpPr>
            <a:spLocks noGrp="1"/>
          </p:cNvSpPr>
          <p:nvPr>
            <p:ph type="title"/>
          </p:nvPr>
        </p:nvSpPr>
        <p:spPr/>
        <p:txBody>
          <a:bodyPr/>
          <a:lstStyle/>
          <a:p>
            <a:r>
              <a:rPr lang="en-VN" dirty="0"/>
              <a:t>Lesson 12: Hooks (</a:t>
            </a:r>
            <a:r>
              <a:rPr lang="en-US" dirty="0"/>
              <a:t>Cont.</a:t>
            </a:r>
            <a:r>
              <a:rPr lang="en-VN" dirty="0"/>
              <a:t>)</a:t>
            </a:r>
          </a:p>
        </p:txBody>
      </p:sp>
      <p:sp>
        <p:nvSpPr>
          <p:cNvPr id="5" name="Text Placeholder 4">
            <a:extLst>
              <a:ext uri="{FF2B5EF4-FFF2-40B4-BE49-F238E27FC236}">
                <a16:creationId xmlns:a16="http://schemas.microsoft.com/office/drawing/2014/main" id="{95742053-C6D6-8248-9870-4FF523ABF8C3}"/>
              </a:ext>
            </a:extLst>
          </p:cNvPr>
          <p:cNvSpPr>
            <a:spLocks noGrp="1"/>
          </p:cNvSpPr>
          <p:nvPr>
            <p:ph type="body" idx="1"/>
          </p:nvPr>
        </p:nvSpPr>
        <p:spPr/>
        <p:txBody>
          <a:bodyPr/>
          <a:lstStyle/>
          <a:p>
            <a:r>
              <a:rPr lang="en-US" b="0" dirty="0"/>
              <a:t>Introducing Hooks</a:t>
            </a:r>
          </a:p>
          <a:p>
            <a:r>
              <a:rPr lang="en-US" b="0" dirty="0"/>
              <a:t>Hooks at a Glance</a:t>
            </a:r>
          </a:p>
          <a:p>
            <a:r>
              <a:rPr lang="en-US" b="0" dirty="0"/>
              <a:t>Using the State Hook</a:t>
            </a:r>
          </a:p>
          <a:p>
            <a:r>
              <a:rPr lang="en-US" dirty="0"/>
              <a:t>Using the Effect Hook</a:t>
            </a:r>
          </a:p>
          <a:p>
            <a:r>
              <a:rPr lang="en-US" dirty="0"/>
              <a:t>Rules of Hooks</a:t>
            </a:r>
          </a:p>
          <a:p>
            <a:r>
              <a:rPr lang="en-US" dirty="0"/>
              <a:t>Building Your Own Hooks</a:t>
            </a:r>
            <a:endParaRPr lang="en-VN" dirty="0"/>
          </a:p>
        </p:txBody>
      </p:sp>
      <p:sp>
        <p:nvSpPr>
          <p:cNvPr id="2" name="Slide Number Placeholder 1">
            <a:extLst>
              <a:ext uri="{FF2B5EF4-FFF2-40B4-BE49-F238E27FC236}">
                <a16:creationId xmlns:a16="http://schemas.microsoft.com/office/drawing/2014/main" id="{AAF4EE8F-063D-C148-8EF9-3F8CAAA12A2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a:t>
            </a:fld>
            <a:endParaRPr lang="ja-JP" altLang="en-US"/>
          </a:p>
        </p:txBody>
      </p:sp>
      <p:pic>
        <p:nvPicPr>
          <p:cNvPr id="7" name="Picture 6">
            <a:extLst>
              <a:ext uri="{FF2B5EF4-FFF2-40B4-BE49-F238E27FC236}">
                <a16:creationId xmlns:a16="http://schemas.microsoft.com/office/drawing/2014/main" id="{98CFCE00-4ADA-9A42-BE7C-DBE8095A48AA}"/>
              </a:ext>
            </a:extLst>
          </p:cNvPr>
          <p:cNvPicPr>
            <a:picLocks noChangeAspect="1"/>
          </p:cNvPicPr>
          <p:nvPr/>
        </p:nvPicPr>
        <p:blipFill>
          <a:blip r:embed="rId2"/>
          <a:stretch>
            <a:fillRect/>
          </a:stretch>
        </p:blipFill>
        <p:spPr>
          <a:xfrm>
            <a:off x="5796367" y="1695298"/>
            <a:ext cx="4537332" cy="3932354"/>
          </a:xfrm>
          <a:prstGeom prst="rect">
            <a:avLst/>
          </a:prstGeom>
        </p:spPr>
      </p:pic>
    </p:spTree>
    <p:extLst>
      <p:ext uri="{BB962C8B-B14F-4D97-AF65-F5344CB8AC3E}">
        <p14:creationId xmlns:p14="http://schemas.microsoft.com/office/powerpoint/2010/main" val="31205886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BDA2BF-E4D2-D645-875E-A7567221872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sp>
        <p:nvSpPr>
          <p:cNvPr id="3" name="Rectangle 2">
            <a:extLst>
              <a:ext uri="{FF2B5EF4-FFF2-40B4-BE49-F238E27FC236}">
                <a16:creationId xmlns:a16="http://schemas.microsoft.com/office/drawing/2014/main" id="{177694F9-086E-BC4F-BE67-C1795E84DE4D}"/>
              </a:ext>
            </a:extLst>
          </p:cNvPr>
          <p:cNvSpPr/>
          <p:nvPr/>
        </p:nvSpPr>
        <p:spPr>
          <a:xfrm>
            <a:off x="1420677" y="2181629"/>
            <a:ext cx="9691607" cy="2462213"/>
          </a:xfrm>
          <a:prstGeom prst="rect">
            <a:avLst/>
          </a:prstGeom>
        </p:spPr>
        <p:txBody>
          <a:bodyPr wrap="square">
            <a:spAutoFit/>
          </a:bodyPr>
          <a:lstStyle/>
          <a:p>
            <a:pPr>
              <a:spcBef>
                <a:spcPts val="600"/>
              </a:spcBef>
              <a:spcAft>
                <a:spcPts val="600"/>
              </a:spcAft>
            </a:pPr>
            <a:r>
              <a:rPr lang="en-US" sz="1800" b="1" dirty="0">
                <a:latin typeface="Arial" panose="020B0604020202020204" pitchFamily="34" charset="0"/>
                <a:cs typeface="Arial" panose="020B0604020202020204" pitchFamily="34" charset="0"/>
              </a:rPr>
              <a:t>Why did we return a function from our effect?</a:t>
            </a:r>
            <a:r>
              <a:rPr lang="en-US" sz="1800" dirty="0">
                <a:latin typeface="Arial" panose="020B0604020202020204" pitchFamily="34" charset="0"/>
                <a:cs typeface="Arial" panose="020B0604020202020204" pitchFamily="34" charset="0"/>
              </a:rPr>
              <a:t> This is the optional cleanup mechanism for effects. Every effect may return a function that cleans up after it. This lets us keep the logic for adding and removing subscriptions close to each other. They’re part of the same effect!</a:t>
            </a:r>
          </a:p>
          <a:p>
            <a:pPr>
              <a:spcBef>
                <a:spcPts val="600"/>
              </a:spcBef>
              <a:spcAft>
                <a:spcPts val="600"/>
              </a:spcAft>
            </a:pPr>
            <a:r>
              <a:rPr lang="en-US" sz="1800" b="1" dirty="0">
                <a:latin typeface="Arial" panose="020B0604020202020204" pitchFamily="34" charset="0"/>
                <a:cs typeface="Arial" panose="020B0604020202020204" pitchFamily="34" charset="0"/>
              </a:rPr>
              <a:t>When exactly does React clean up an effect?</a:t>
            </a:r>
            <a:r>
              <a:rPr lang="en-US" sz="1800" dirty="0">
                <a:latin typeface="Arial" panose="020B0604020202020204" pitchFamily="34" charset="0"/>
                <a:cs typeface="Arial" panose="020B0604020202020204" pitchFamily="34" charset="0"/>
              </a:rPr>
              <a:t> React performs the cleanup when the component unmounts. However, as we learned earlier, effects run for every render and not just once. This is why React </a:t>
            </a:r>
            <a:r>
              <a:rPr lang="en-US" sz="1800" i="1" dirty="0">
                <a:latin typeface="Arial" panose="020B0604020202020204" pitchFamily="34" charset="0"/>
                <a:cs typeface="Arial" panose="020B0604020202020204" pitchFamily="34" charset="0"/>
              </a:rPr>
              <a:t>also</a:t>
            </a:r>
            <a:r>
              <a:rPr lang="en-US" sz="1800" dirty="0">
                <a:latin typeface="Arial" panose="020B0604020202020204" pitchFamily="34" charset="0"/>
                <a:cs typeface="Arial" panose="020B0604020202020204" pitchFamily="34" charset="0"/>
              </a:rPr>
              <a:t> cleans up effects from the previous render before running the effects next time. We’ll discuss </a:t>
            </a:r>
            <a:r>
              <a:rPr lang="en-US" sz="1800" dirty="0">
                <a:solidFill>
                  <a:srgbClr val="1A1A1A"/>
                </a:solidFill>
                <a:latin typeface="Arial" panose="020B0604020202020204" pitchFamily="34" charset="0"/>
                <a:cs typeface="Arial" panose="020B0604020202020204" pitchFamily="34" charset="0"/>
                <a:hlinkClick r:id="rId3"/>
              </a:rPr>
              <a:t>why this helps avoid bugs</a:t>
            </a:r>
            <a:r>
              <a:rPr lang="en-US" sz="1800" dirty="0">
                <a:latin typeface="Arial" panose="020B0604020202020204" pitchFamily="34" charset="0"/>
                <a:cs typeface="Arial" panose="020B0604020202020204" pitchFamily="34" charset="0"/>
              </a:rPr>
              <a:t> and </a:t>
            </a:r>
            <a:r>
              <a:rPr lang="en-US" sz="1800" dirty="0">
                <a:solidFill>
                  <a:srgbClr val="1A1A1A"/>
                </a:solidFill>
                <a:latin typeface="Arial" panose="020B0604020202020204" pitchFamily="34" charset="0"/>
                <a:cs typeface="Arial" panose="020B0604020202020204" pitchFamily="34" charset="0"/>
                <a:hlinkClick r:id="rId4"/>
              </a:rPr>
              <a:t>how to opt out of this behavior in case it creates performance issues</a:t>
            </a:r>
            <a:r>
              <a:rPr lang="en-US" sz="1800" dirty="0">
                <a:latin typeface="Arial" panose="020B0604020202020204" pitchFamily="34" charset="0"/>
                <a:cs typeface="Arial" panose="020B0604020202020204" pitchFamily="34" charset="0"/>
              </a:rPr>
              <a:t> later below.</a:t>
            </a:r>
          </a:p>
        </p:txBody>
      </p:sp>
    </p:spTree>
    <p:extLst>
      <p:ext uri="{BB962C8B-B14F-4D97-AF65-F5344CB8AC3E}">
        <p14:creationId xmlns:p14="http://schemas.microsoft.com/office/powerpoint/2010/main" val="3508052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A837B0-7A1D-B146-8463-7AA5681B8443}"/>
              </a:ext>
            </a:extLst>
          </p:cNvPr>
          <p:cNvSpPr>
            <a:spLocks noGrp="1"/>
          </p:cNvSpPr>
          <p:nvPr>
            <p:ph type="title"/>
          </p:nvPr>
        </p:nvSpPr>
        <p:spPr/>
        <p:txBody>
          <a:bodyPr/>
          <a:lstStyle/>
          <a:p>
            <a:r>
              <a:rPr lang="en-US" dirty="0"/>
              <a:t>Recap</a:t>
            </a:r>
            <a:endParaRPr lang="en-VN" dirty="0"/>
          </a:p>
        </p:txBody>
      </p:sp>
      <p:sp>
        <p:nvSpPr>
          <p:cNvPr id="2" name="Slide Number Placeholder 1">
            <a:extLst>
              <a:ext uri="{FF2B5EF4-FFF2-40B4-BE49-F238E27FC236}">
                <a16:creationId xmlns:a16="http://schemas.microsoft.com/office/drawing/2014/main" id="{9C022A1A-5641-B440-8A9D-4EAA297B498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21</a:t>
            </a:fld>
            <a:endParaRPr lang="ja-JP" altLang="en-US"/>
          </a:p>
        </p:txBody>
      </p:sp>
      <p:sp>
        <p:nvSpPr>
          <p:cNvPr id="4" name="Rectangle 3">
            <a:extLst>
              <a:ext uri="{FF2B5EF4-FFF2-40B4-BE49-F238E27FC236}">
                <a16:creationId xmlns:a16="http://schemas.microsoft.com/office/drawing/2014/main" id="{8A5DC53A-6868-1E48-9759-C86B897EA641}"/>
              </a:ext>
            </a:extLst>
          </p:cNvPr>
          <p:cNvSpPr/>
          <p:nvPr/>
        </p:nvSpPr>
        <p:spPr>
          <a:xfrm>
            <a:off x="638013" y="1347378"/>
            <a:ext cx="10915973"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We’ve learned that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lets us express different kinds of side effects after a component renders. Some effects might require cleanup so they return a function:</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EE4D20B4-6D8D-9B48-8D91-28A56CF32F95}"/>
              </a:ext>
            </a:extLst>
          </p:cNvPr>
          <p:cNvSpPr/>
          <p:nvPr/>
        </p:nvSpPr>
        <p:spPr>
          <a:xfrm>
            <a:off x="1110710" y="2137821"/>
            <a:ext cx="9071675" cy="2862322"/>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(status) {</a:t>
            </a:r>
          </a:p>
          <a:p>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a:t>
            </a:r>
            <a:r>
              <a:rPr lang="en-US" sz="1800" dirty="0" err="1">
                <a:solidFill>
                  <a:srgbClr val="5C6773"/>
                </a:solidFill>
                <a:latin typeface="var(--font-monospace)"/>
              </a:rPr>
              <a:t>status.isOnline</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 =&gt;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p>
        </p:txBody>
      </p:sp>
      <p:sp>
        <p:nvSpPr>
          <p:cNvPr id="6" name="Rectangle 5">
            <a:extLst>
              <a:ext uri="{FF2B5EF4-FFF2-40B4-BE49-F238E27FC236}">
                <a16:creationId xmlns:a16="http://schemas.microsoft.com/office/drawing/2014/main" id="{D55647EE-663C-CC4A-A985-40909C52A91A}"/>
              </a:ext>
            </a:extLst>
          </p:cNvPr>
          <p:cNvSpPr/>
          <p:nvPr/>
        </p:nvSpPr>
        <p:spPr>
          <a:xfrm>
            <a:off x="638013" y="5024015"/>
            <a:ext cx="8396850"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Other effects might not have a cleanup phase, and don’t return anything.</a:t>
            </a:r>
            <a:endParaRPr lang="en-VN" sz="2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5B1208BF-C8DC-D44E-9D7E-EEBE10B3053C}"/>
              </a:ext>
            </a:extLst>
          </p:cNvPr>
          <p:cNvSpPr/>
          <p:nvPr/>
        </p:nvSpPr>
        <p:spPr>
          <a:xfrm>
            <a:off x="1110710" y="5432499"/>
            <a:ext cx="6096000" cy="923330"/>
          </a:xfrm>
          <a:prstGeom prst="rect">
            <a:avLst/>
          </a:prstGeom>
          <a:solidFill>
            <a:schemeClr val="bg1">
              <a:lumMod val="95000"/>
            </a:schemeClr>
          </a:solidFill>
        </p:spPr>
        <p:txBody>
          <a:bodyPr>
            <a:spAutoFit/>
          </a:bodyPr>
          <a:lstStyle/>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a:t>
            </a:r>
            <a:r>
              <a:rPr lang="en-US" sz="1800" dirty="0">
                <a:solidFill>
                  <a:srgbClr val="86B300"/>
                </a:solidFill>
                <a:latin typeface="var(--font-monospace)"/>
              </a:rPr>
              <a:t>`You clicked </a:t>
            </a:r>
            <a:r>
              <a:rPr lang="en-US" sz="1800" dirty="0">
                <a:solidFill>
                  <a:srgbClr val="5C6773"/>
                </a:solidFill>
                <a:latin typeface="var(--font-monospace)"/>
              </a:rPr>
              <a:t>${count}</a:t>
            </a:r>
            <a:r>
              <a:rPr lang="en-US" sz="1800" dirty="0">
                <a:solidFill>
                  <a:srgbClr val="86B300"/>
                </a:solidFill>
                <a:latin typeface="var(--font-monospace)"/>
              </a:rPr>
              <a:t> times`</a:t>
            </a:r>
            <a:r>
              <a:rPr lang="en-US" sz="1800" dirty="0">
                <a:solidFill>
                  <a:srgbClr val="5C6773"/>
                </a:solidFill>
                <a:latin typeface="var(--font-monospace)"/>
              </a:rPr>
              <a:t>;</a:t>
            </a:r>
          </a:p>
          <a:p>
            <a:r>
              <a:rPr lang="en-US" sz="1800" dirty="0">
                <a:solidFill>
                  <a:srgbClr val="5C6773"/>
                </a:solidFill>
                <a:latin typeface="var(--font-monospace)"/>
              </a:rPr>
              <a:t>  });</a:t>
            </a:r>
          </a:p>
        </p:txBody>
      </p:sp>
      <p:sp>
        <p:nvSpPr>
          <p:cNvPr id="9" name="Rectangle 8">
            <a:extLst>
              <a:ext uri="{FF2B5EF4-FFF2-40B4-BE49-F238E27FC236}">
                <a16:creationId xmlns:a16="http://schemas.microsoft.com/office/drawing/2014/main" id="{CF49E21C-6AE4-024E-BDD6-FF5DE1FD15AF}"/>
              </a:ext>
            </a:extLst>
          </p:cNvPr>
          <p:cNvSpPr/>
          <p:nvPr/>
        </p:nvSpPr>
        <p:spPr>
          <a:xfrm>
            <a:off x="638013" y="6390296"/>
            <a:ext cx="6665607"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 Effect Hook unifies both use cases with a single API.</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961316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2FB8D-2905-AF46-AC35-680AB56454BA}"/>
              </a:ext>
            </a:extLst>
          </p:cNvPr>
          <p:cNvSpPr>
            <a:spLocks noGrp="1"/>
          </p:cNvSpPr>
          <p:nvPr>
            <p:ph type="title"/>
          </p:nvPr>
        </p:nvSpPr>
        <p:spPr/>
        <p:txBody>
          <a:bodyPr/>
          <a:lstStyle/>
          <a:p>
            <a:r>
              <a:rPr lang="en-US" dirty="0"/>
              <a:t>Tips for Using Effects</a:t>
            </a:r>
            <a:endParaRPr lang="en-VN" dirty="0"/>
          </a:p>
        </p:txBody>
      </p:sp>
      <p:sp>
        <p:nvSpPr>
          <p:cNvPr id="3" name="Slide Number Placeholder 2">
            <a:extLst>
              <a:ext uri="{FF2B5EF4-FFF2-40B4-BE49-F238E27FC236}">
                <a16:creationId xmlns:a16="http://schemas.microsoft.com/office/drawing/2014/main" id="{3EB38A67-1E9E-ED41-B2BB-1F76D26A25B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sp>
        <p:nvSpPr>
          <p:cNvPr id="4" name="Rectangle 3">
            <a:extLst>
              <a:ext uri="{FF2B5EF4-FFF2-40B4-BE49-F238E27FC236}">
                <a16:creationId xmlns:a16="http://schemas.microsoft.com/office/drawing/2014/main" id="{9D7B19CC-8822-F041-A78A-1057812B14CF}"/>
              </a:ext>
            </a:extLst>
          </p:cNvPr>
          <p:cNvSpPr/>
          <p:nvPr/>
        </p:nvSpPr>
        <p:spPr>
          <a:xfrm>
            <a:off x="1038386" y="2382559"/>
            <a:ext cx="10315414" cy="1477328"/>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We’ll continue this section with an in-depth look at some aspects of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that experienced React users will likely be curious about. </a:t>
            </a:r>
          </a:p>
          <a:p>
            <a:pPr>
              <a:spcBef>
                <a:spcPts val="600"/>
              </a:spcBef>
              <a:spcAft>
                <a:spcPts val="600"/>
              </a:spcAft>
            </a:pPr>
            <a:r>
              <a:rPr lang="en-US" sz="2000" dirty="0">
                <a:latin typeface="Arial" panose="020B0604020202020204" pitchFamily="34" charset="0"/>
                <a:cs typeface="Arial" panose="020B0604020202020204" pitchFamily="34" charset="0"/>
              </a:rPr>
              <a:t>Don’t feel obligated to dig into them now. You can always come back to this section to learn more details about the Effect Hook.</a:t>
            </a:r>
          </a:p>
        </p:txBody>
      </p:sp>
    </p:spTree>
    <p:extLst>
      <p:ext uri="{BB962C8B-B14F-4D97-AF65-F5344CB8AC3E}">
        <p14:creationId xmlns:p14="http://schemas.microsoft.com/office/powerpoint/2010/main" val="33215493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FACB26C-202D-E64A-BB8E-BEBE8D2F0C2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4" name="Rectangle 3">
            <a:extLst>
              <a:ext uri="{FF2B5EF4-FFF2-40B4-BE49-F238E27FC236}">
                <a16:creationId xmlns:a16="http://schemas.microsoft.com/office/drawing/2014/main" id="{ABFA8477-D60D-E147-9FD8-EE8E37467CE8}"/>
              </a:ext>
            </a:extLst>
          </p:cNvPr>
          <p:cNvSpPr/>
          <p:nvPr/>
        </p:nvSpPr>
        <p:spPr>
          <a:xfrm>
            <a:off x="500478" y="531912"/>
            <a:ext cx="7023076" cy="461665"/>
          </a:xfrm>
          <a:prstGeom prst="rect">
            <a:avLst/>
          </a:prstGeom>
        </p:spPr>
        <p:txBody>
          <a:bodyPr wrap="none">
            <a:spAutoFit/>
          </a:bodyPr>
          <a:lstStyle/>
          <a:p>
            <a:r>
              <a:rPr lang="en-VN" sz="2400" b="1" dirty="0"/>
              <a:t>Tip: Use Multiple Effects to Separate Concerns</a:t>
            </a:r>
          </a:p>
        </p:txBody>
      </p:sp>
      <p:sp>
        <p:nvSpPr>
          <p:cNvPr id="5" name="Rectangle 4">
            <a:extLst>
              <a:ext uri="{FF2B5EF4-FFF2-40B4-BE49-F238E27FC236}">
                <a16:creationId xmlns:a16="http://schemas.microsoft.com/office/drawing/2014/main" id="{2659FC97-D7B3-524D-9481-EBE970CF08A5}"/>
              </a:ext>
            </a:extLst>
          </p:cNvPr>
          <p:cNvSpPr/>
          <p:nvPr/>
        </p:nvSpPr>
        <p:spPr>
          <a:xfrm>
            <a:off x="1146875" y="2161534"/>
            <a:ext cx="9624447" cy="1785104"/>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One of the problems we outlined in the </a:t>
            </a:r>
            <a:r>
              <a:rPr lang="en-US" sz="2000" dirty="0">
                <a:latin typeface="Arial" panose="020B0604020202020204" pitchFamily="34" charset="0"/>
                <a:cs typeface="Arial" panose="020B0604020202020204" pitchFamily="34" charset="0"/>
                <a:hlinkClick r:id="rId2"/>
              </a:rPr>
              <a:t>Motivation</a:t>
            </a:r>
            <a:r>
              <a:rPr lang="en-US" sz="2000" dirty="0">
                <a:latin typeface="Arial" panose="020B0604020202020204" pitchFamily="34" charset="0"/>
                <a:cs typeface="Arial" panose="020B0604020202020204" pitchFamily="34" charset="0"/>
              </a:rPr>
              <a:t> for Hooks is that class lifecycle methods often contain unrelated logic, but related logic gets broken up into several methods. </a:t>
            </a:r>
          </a:p>
          <a:p>
            <a:pPr>
              <a:spcBef>
                <a:spcPts val="600"/>
              </a:spcBef>
              <a:spcAft>
                <a:spcPts val="600"/>
              </a:spcAft>
            </a:pPr>
            <a:r>
              <a:rPr lang="en-US" sz="2000" dirty="0">
                <a:latin typeface="Arial" panose="020B0604020202020204" pitchFamily="34" charset="0"/>
                <a:cs typeface="Arial" panose="020B0604020202020204" pitchFamily="34" charset="0"/>
              </a:rPr>
              <a:t>Here is a component that combines the counter and the friend status indicator logic from the previous examples:</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026449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25878CB-7527-E44E-BD35-8D6AC5C7CF4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
        <p:nvSpPr>
          <p:cNvPr id="3" name="Rectangle 2">
            <a:extLst>
              <a:ext uri="{FF2B5EF4-FFF2-40B4-BE49-F238E27FC236}">
                <a16:creationId xmlns:a16="http://schemas.microsoft.com/office/drawing/2014/main" id="{C3CC6BAF-DA83-A744-A5A9-E6A43B54DFF0}"/>
              </a:ext>
            </a:extLst>
          </p:cNvPr>
          <p:cNvSpPr/>
          <p:nvPr/>
        </p:nvSpPr>
        <p:spPr>
          <a:xfrm>
            <a:off x="816244" y="575936"/>
            <a:ext cx="6096000" cy="5355312"/>
          </a:xfrm>
          <a:prstGeom prst="rect">
            <a:avLst/>
          </a:prstGeom>
          <a:solidFill>
            <a:schemeClr val="bg1">
              <a:lumMod val="95000"/>
            </a:schemeClr>
          </a:solidFill>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err="1">
                <a:solidFill>
                  <a:srgbClr val="41A6D9"/>
                </a:solidFill>
                <a:latin typeface="var(--font-monospace)"/>
              </a:rPr>
              <a:t>FriendStatusWithCounter</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 count: </a:t>
            </a:r>
            <a:r>
              <a:rPr lang="en-US" sz="1800" dirty="0">
                <a:solidFill>
                  <a:srgbClr val="F08C36"/>
                </a:solidFill>
                <a:latin typeface="var(--font-monospace)"/>
              </a:rPr>
              <a:t>0</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a:t>
            </a:r>
            <a:r>
              <a:rPr lang="en-US" sz="1800" dirty="0">
                <a:solidFill>
                  <a:srgbClr val="F2590C"/>
                </a:solidFill>
                <a:latin typeface="var(--font-monospace)"/>
              </a:rPr>
              <a:t>null</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.handleStatusChange</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.handleStatusChange.bind</a:t>
            </a:r>
            <a:r>
              <a:rPr lang="en-US" sz="1800" dirty="0">
                <a:solidFill>
                  <a:srgbClr val="5C6773"/>
                </a:solidFill>
                <a:latin typeface="var(--font-monospace)"/>
              </a:rPr>
              <a:t>(</a:t>
            </a:r>
            <a:r>
              <a:rPr lang="en-US" sz="1800" dirty="0">
                <a:solidFill>
                  <a:srgbClr val="F2590C"/>
                </a:solidFill>
                <a:latin typeface="var(--font-monospace)"/>
              </a:rPr>
              <a:t>this</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componentDidMount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a:t>
            </a:r>
            <a:r>
              <a:rPr lang="en-US" sz="1800" dirty="0">
                <a:solidFill>
                  <a:srgbClr val="86B300"/>
                </a:solidFill>
                <a:latin typeface="var(--font-monospace)"/>
              </a:rPr>
              <a:t>`You clicked </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.state.count</a:t>
            </a:r>
            <a:r>
              <a:rPr lang="en-US" sz="1800" dirty="0">
                <a:solidFill>
                  <a:srgbClr val="5C6773"/>
                </a:solidFill>
                <a:latin typeface="var(--font-monospace)"/>
              </a:rPr>
              <a:t>}</a:t>
            </a:r>
            <a:r>
              <a:rPr lang="en-US" sz="1800" dirty="0">
                <a:solidFill>
                  <a:srgbClr val="86B300"/>
                </a:solidFill>
                <a:latin typeface="var(--font-monospace)"/>
              </a:rPr>
              <a:t> times`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.props.friend.id</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.handleStatusChange</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componentDidUpdate</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a:t>
            </a:r>
            <a:r>
              <a:rPr lang="en-US" sz="1800" dirty="0">
                <a:solidFill>
                  <a:srgbClr val="86B300"/>
                </a:solidFill>
                <a:latin typeface="var(--font-monospace)"/>
              </a:rPr>
              <a:t>`You clicked </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.state.count</a:t>
            </a:r>
            <a:r>
              <a:rPr lang="en-US" sz="1800" dirty="0">
                <a:solidFill>
                  <a:srgbClr val="5C6773"/>
                </a:solidFill>
                <a:latin typeface="var(--font-monospace)"/>
              </a:rPr>
              <a:t>}</a:t>
            </a:r>
            <a:r>
              <a:rPr lang="en-US" sz="1800" dirty="0">
                <a:solidFill>
                  <a:srgbClr val="86B300"/>
                </a:solidFill>
                <a:latin typeface="var(--font-monospace)"/>
              </a:rPr>
              <a:t> times`</a:t>
            </a:r>
            <a:r>
              <a:rPr lang="en-US" sz="1800" dirty="0">
                <a:solidFill>
                  <a:srgbClr val="5C6773"/>
                </a:solidFill>
                <a:latin typeface="var(--font-monospace)"/>
              </a:rPr>
              <a:t>;</a:t>
            </a:r>
          </a:p>
          <a:p>
            <a:r>
              <a:rPr lang="en-US" sz="1800" dirty="0">
                <a:solidFill>
                  <a:srgbClr val="5C6773"/>
                </a:solidFill>
                <a:latin typeface="var(--font-monospace)"/>
              </a:rPr>
              <a:t>  }</a:t>
            </a:r>
          </a:p>
        </p:txBody>
      </p:sp>
    </p:spTree>
    <p:extLst>
      <p:ext uri="{BB962C8B-B14F-4D97-AF65-F5344CB8AC3E}">
        <p14:creationId xmlns:p14="http://schemas.microsoft.com/office/powerpoint/2010/main" val="31034433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5CE788D-B8A0-5343-A2DF-ED29A81E7CC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sp>
        <p:nvSpPr>
          <p:cNvPr id="3" name="Rectangle 2">
            <a:extLst>
              <a:ext uri="{FF2B5EF4-FFF2-40B4-BE49-F238E27FC236}">
                <a16:creationId xmlns:a16="http://schemas.microsoft.com/office/drawing/2014/main" id="{3DE4BC80-9052-8842-8912-C458973D3B1D}"/>
              </a:ext>
            </a:extLst>
          </p:cNvPr>
          <p:cNvSpPr/>
          <p:nvPr/>
        </p:nvSpPr>
        <p:spPr>
          <a:xfrm>
            <a:off x="971227" y="835575"/>
            <a:ext cx="6096000" cy="3693319"/>
          </a:xfrm>
          <a:prstGeom prst="rect">
            <a:avLst/>
          </a:prstGeom>
          <a:solidFill>
            <a:schemeClr val="bg1">
              <a:lumMod val="95000"/>
            </a:schemeClr>
          </a:solidFill>
        </p:spPr>
        <p:txBody>
          <a:bodyPr>
            <a:spAutoFit/>
          </a:bodyPr>
          <a:lstStyle/>
          <a:p>
            <a:r>
              <a:rPr lang="en-US" sz="1800" dirty="0">
                <a:solidFill>
                  <a:srgbClr val="5C6773"/>
                </a:solidFill>
                <a:latin typeface="var(--font-monospace)"/>
              </a:rPr>
              <a:t>  </a:t>
            </a:r>
            <a:r>
              <a:rPr lang="en-US" sz="1800" dirty="0" err="1">
                <a:solidFill>
                  <a:srgbClr val="5C6773"/>
                </a:solidFill>
                <a:latin typeface="var(--font-monospace)"/>
              </a:rPr>
              <a:t>componentWillUnmount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.props.friend.id</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.handleStatusChange</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(status) {</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a:t>
            </a:r>
            <a:r>
              <a:rPr lang="en-US" sz="1800" dirty="0" err="1">
                <a:solidFill>
                  <a:srgbClr val="5C6773"/>
                </a:solidFill>
                <a:latin typeface="var(--font-monospace)"/>
              </a:rPr>
              <a:t>status.isOnline</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p:txBody>
      </p:sp>
      <p:sp>
        <p:nvSpPr>
          <p:cNvPr id="4" name="Rectangle 3">
            <a:extLst>
              <a:ext uri="{FF2B5EF4-FFF2-40B4-BE49-F238E27FC236}">
                <a16:creationId xmlns:a16="http://schemas.microsoft.com/office/drawing/2014/main" id="{1D38E753-7115-DA4C-B633-925783F75A1B}"/>
              </a:ext>
            </a:extLst>
          </p:cNvPr>
          <p:cNvSpPr/>
          <p:nvPr/>
        </p:nvSpPr>
        <p:spPr>
          <a:xfrm>
            <a:off x="723253" y="4852874"/>
            <a:ext cx="10791987" cy="1015663"/>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Note how the logic that sets </a:t>
            </a:r>
            <a:r>
              <a:rPr lang="en-US" sz="2000" dirty="0" err="1">
                <a:highlight>
                  <a:srgbClr val="FFFF00"/>
                </a:highlight>
                <a:latin typeface="Arial" panose="020B0604020202020204" pitchFamily="34" charset="0"/>
                <a:cs typeface="Arial" panose="020B0604020202020204" pitchFamily="34" charset="0"/>
              </a:rPr>
              <a:t>document.title</a:t>
            </a:r>
            <a:r>
              <a:rPr lang="en-US" sz="2000" dirty="0">
                <a:latin typeface="Arial" panose="020B0604020202020204" pitchFamily="34" charset="0"/>
                <a:cs typeface="Arial" panose="020B0604020202020204" pitchFamily="34" charset="0"/>
              </a:rPr>
              <a:t> is split between </a:t>
            </a:r>
            <a:r>
              <a:rPr lang="en-US" sz="2000" dirty="0" err="1">
                <a:highlight>
                  <a:srgbClr val="FFFF00"/>
                </a:highlight>
                <a:latin typeface="Arial" panose="020B0604020202020204" pitchFamily="34" charset="0"/>
                <a:cs typeface="Arial" panose="020B0604020202020204" pitchFamily="34" charset="0"/>
              </a:rPr>
              <a:t>componentDidMount</a:t>
            </a:r>
            <a:r>
              <a:rPr lang="en-US" sz="2000" dirty="0">
                <a:highlight>
                  <a:srgbClr val="FFFF00"/>
                </a:highlight>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and </a:t>
            </a:r>
            <a:r>
              <a:rPr lang="en-US" sz="2000" dirty="0" err="1">
                <a:highlight>
                  <a:srgbClr val="FFFF00"/>
                </a:highlight>
                <a:latin typeface="Arial" panose="020B0604020202020204" pitchFamily="34" charset="0"/>
                <a:cs typeface="Arial" panose="020B0604020202020204" pitchFamily="34" charset="0"/>
              </a:rPr>
              <a:t>componentDidUpdate</a:t>
            </a:r>
            <a:r>
              <a:rPr lang="en-US" sz="2000" dirty="0">
                <a:latin typeface="Arial" panose="020B0604020202020204" pitchFamily="34" charset="0"/>
                <a:cs typeface="Arial" panose="020B0604020202020204" pitchFamily="34" charset="0"/>
              </a:rPr>
              <a:t>. The subscription logic is also spread between </a:t>
            </a:r>
            <a:r>
              <a:rPr lang="en-US" sz="2000" dirty="0" err="1">
                <a:highlight>
                  <a:srgbClr val="FFFF00"/>
                </a:highlight>
                <a:latin typeface="Arial" panose="020B0604020202020204" pitchFamily="34" charset="0"/>
                <a:cs typeface="Arial" panose="020B0604020202020204" pitchFamily="34" charset="0"/>
              </a:rPr>
              <a:t>componentDidMount</a:t>
            </a:r>
            <a:r>
              <a:rPr lang="en-US" sz="2000" dirty="0">
                <a:highlight>
                  <a:srgbClr val="FFFF00"/>
                </a:highlight>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and </a:t>
            </a:r>
            <a:r>
              <a:rPr lang="en-US" sz="2000" dirty="0" err="1">
                <a:highlight>
                  <a:srgbClr val="FFFF00"/>
                </a:highlight>
                <a:latin typeface="Arial" panose="020B0604020202020204" pitchFamily="34" charset="0"/>
                <a:cs typeface="Arial" panose="020B0604020202020204" pitchFamily="34" charset="0"/>
              </a:rPr>
              <a:t>componentWillUnmount</a:t>
            </a:r>
            <a:r>
              <a:rPr lang="en-US" sz="2000" dirty="0">
                <a:latin typeface="Arial" panose="020B0604020202020204" pitchFamily="34" charset="0"/>
                <a:cs typeface="Arial" panose="020B0604020202020204" pitchFamily="34" charset="0"/>
              </a:rPr>
              <a:t>. And </a:t>
            </a:r>
            <a:r>
              <a:rPr lang="en-US" sz="2000" dirty="0" err="1">
                <a:highlight>
                  <a:srgbClr val="FFFF00"/>
                </a:highlight>
                <a:latin typeface="Arial" panose="020B0604020202020204" pitchFamily="34" charset="0"/>
                <a:cs typeface="Arial" panose="020B0604020202020204" pitchFamily="34" charset="0"/>
              </a:rPr>
              <a:t>componentDidMount</a:t>
            </a:r>
            <a:r>
              <a:rPr lang="en-US" sz="2000" dirty="0">
                <a:latin typeface="Arial" panose="020B0604020202020204" pitchFamily="34" charset="0"/>
                <a:cs typeface="Arial" panose="020B0604020202020204" pitchFamily="34" charset="0"/>
              </a:rPr>
              <a:t> contains code for both tasks.</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922453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40E2E5F-546C-2248-9801-356439EB921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sp>
        <p:nvSpPr>
          <p:cNvPr id="3" name="Rectangle 2">
            <a:extLst>
              <a:ext uri="{FF2B5EF4-FFF2-40B4-BE49-F238E27FC236}">
                <a16:creationId xmlns:a16="http://schemas.microsoft.com/office/drawing/2014/main" id="{5C01A20B-31CD-EA42-8F00-3DA68FB1E5BA}"/>
              </a:ext>
            </a:extLst>
          </p:cNvPr>
          <p:cNvSpPr/>
          <p:nvPr/>
        </p:nvSpPr>
        <p:spPr>
          <a:xfrm>
            <a:off x="1495909" y="2752110"/>
            <a:ext cx="9200181" cy="1015663"/>
          </a:xfrm>
          <a:prstGeom prst="rect">
            <a:avLst/>
          </a:prstGeom>
        </p:spPr>
        <p:txBody>
          <a:bodyPr wrap="square">
            <a:spAutoFit/>
          </a:bodyPr>
          <a:lstStyle/>
          <a:p>
            <a:pPr algn="ctr">
              <a:spcBef>
                <a:spcPts val="600"/>
              </a:spcBef>
              <a:spcAft>
                <a:spcPts val="600"/>
              </a:spcAft>
            </a:pPr>
            <a:r>
              <a:rPr lang="en-US" sz="2000" dirty="0">
                <a:latin typeface="Arial" panose="020B0604020202020204" pitchFamily="34" charset="0"/>
                <a:cs typeface="Arial" panose="020B0604020202020204" pitchFamily="34" charset="0"/>
              </a:rPr>
              <a:t>So, how can Hooks solve this problem? Just like </a:t>
            </a:r>
            <a:r>
              <a:rPr lang="en-US" sz="2000" dirty="0">
                <a:latin typeface="Arial" panose="020B0604020202020204" pitchFamily="34" charset="0"/>
                <a:cs typeface="Arial" panose="020B0604020202020204" pitchFamily="34" charset="0"/>
                <a:hlinkClick r:id="rId2"/>
              </a:rPr>
              <a:t>you can use the State Hook more than once</a:t>
            </a:r>
            <a:r>
              <a:rPr lang="en-US" sz="2000" dirty="0">
                <a:latin typeface="Arial" panose="020B0604020202020204" pitchFamily="34" charset="0"/>
                <a:cs typeface="Arial" panose="020B0604020202020204" pitchFamily="34" charset="0"/>
              </a:rPr>
              <a:t>, you can also use several effects. This lets us separate unrelated logic into different effects:</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95960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D656236-CC06-504D-B337-9879CDDB3DA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27</a:t>
            </a:fld>
            <a:endParaRPr lang="ja-JP" altLang="en-US"/>
          </a:p>
        </p:txBody>
      </p:sp>
      <p:sp>
        <p:nvSpPr>
          <p:cNvPr id="3" name="Rectangle 2">
            <a:extLst>
              <a:ext uri="{FF2B5EF4-FFF2-40B4-BE49-F238E27FC236}">
                <a16:creationId xmlns:a16="http://schemas.microsoft.com/office/drawing/2014/main" id="{4CD586C3-3023-1347-BB2D-63D665D8E129}"/>
              </a:ext>
            </a:extLst>
          </p:cNvPr>
          <p:cNvSpPr/>
          <p:nvPr/>
        </p:nvSpPr>
        <p:spPr>
          <a:xfrm>
            <a:off x="533401" y="272867"/>
            <a:ext cx="8077199" cy="5355312"/>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FriendStatusWithCounter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[count, </a:t>
            </a:r>
            <a:r>
              <a:rPr lang="en-US" sz="1800" dirty="0" err="1">
                <a:solidFill>
                  <a:srgbClr val="5C6773"/>
                </a:solidFill>
                <a:latin typeface="var(--font-monospace)"/>
              </a:rPr>
              <a:t>setCount</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08C36"/>
                </a:solidFill>
                <a:latin typeface="var(--font-monospace)"/>
              </a:rPr>
              <a:t>0</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a:t>
            </a:r>
            <a:r>
              <a:rPr lang="en-US" sz="1800" dirty="0">
                <a:solidFill>
                  <a:srgbClr val="86B300"/>
                </a:solidFill>
                <a:latin typeface="var(--font-monospace)"/>
              </a:rPr>
              <a:t>`You clicked </a:t>
            </a:r>
            <a:r>
              <a:rPr lang="en-US" sz="1800" dirty="0">
                <a:solidFill>
                  <a:srgbClr val="5C6773"/>
                </a:solidFill>
                <a:latin typeface="var(--font-monospace)"/>
              </a:rPr>
              <a:t>${count}</a:t>
            </a:r>
            <a:r>
              <a:rPr lang="en-US" sz="1800" dirty="0">
                <a:solidFill>
                  <a:srgbClr val="86B300"/>
                </a:solidFill>
                <a:latin typeface="var(--font-monospace)"/>
              </a:rPr>
              <a:t> times`</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2590C"/>
                </a:solidFill>
                <a:latin typeface="var(--font-monospace)"/>
              </a:rPr>
              <a:t>null</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(status) {</a:t>
            </a:r>
          </a:p>
          <a:p>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a:t>
            </a:r>
            <a:r>
              <a:rPr lang="en-US" sz="1800" dirty="0" err="1">
                <a:solidFill>
                  <a:srgbClr val="5C6773"/>
                </a:solidFill>
                <a:latin typeface="var(--font-monospace)"/>
              </a:rPr>
              <a:t>status.isOnline</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 =&gt;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r>
              <a:rPr lang="en-US" sz="1800" dirty="0">
                <a:solidFill>
                  <a:srgbClr val="5C6773"/>
                </a:solidFill>
                <a:latin typeface="var(--font-monospace)"/>
              </a:rPr>
              <a:t>}</a:t>
            </a:r>
          </a:p>
        </p:txBody>
      </p:sp>
      <p:sp>
        <p:nvSpPr>
          <p:cNvPr id="4" name="Rectangle 3">
            <a:extLst>
              <a:ext uri="{FF2B5EF4-FFF2-40B4-BE49-F238E27FC236}">
                <a16:creationId xmlns:a16="http://schemas.microsoft.com/office/drawing/2014/main" id="{5287A757-2356-B84F-9611-21B1CF35393B}"/>
              </a:ext>
            </a:extLst>
          </p:cNvPr>
          <p:cNvSpPr/>
          <p:nvPr/>
        </p:nvSpPr>
        <p:spPr>
          <a:xfrm>
            <a:off x="290594" y="5833130"/>
            <a:ext cx="11503616" cy="707886"/>
          </a:xfrm>
          <a:prstGeom prst="rect">
            <a:avLst/>
          </a:prstGeom>
        </p:spPr>
        <p:txBody>
          <a:bodyPr wrap="square">
            <a:spAutoFit/>
          </a:bodyPr>
          <a:lstStyle/>
          <a:p>
            <a:r>
              <a:rPr lang="en-US" sz="2000" b="1" dirty="0">
                <a:latin typeface="Arial" panose="020B0604020202020204" pitchFamily="34" charset="0"/>
                <a:cs typeface="Arial" panose="020B0604020202020204" pitchFamily="34" charset="0"/>
              </a:rPr>
              <a:t>Hooks let us split the code based on what it is doing</a:t>
            </a:r>
            <a:r>
              <a:rPr lang="en-US" sz="2000" dirty="0">
                <a:latin typeface="Arial" panose="020B0604020202020204" pitchFamily="34" charset="0"/>
                <a:cs typeface="Arial" panose="020B0604020202020204" pitchFamily="34" charset="0"/>
              </a:rPr>
              <a:t> rather than a lifecycle method name. React will apply </a:t>
            </a:r>
            <a:r>
              <a:rPr lang="en-US" sz="2000" i="1" dirty="0">
                <a:latin typeface="Arial" panose="020B0604020202020204" pitchFamily="34" charset="0"/>
                <a:cs typeface="Arial" panose="020B0604020202020204" pitchFamily="34" charset="0"/>
              </a:rPr>
              <a:t>every</a:t>
            </a:r>
            <a:r>
              <a:rPr lang="en-US" sz="2000" dirty="0">
                <a:latin typeface="Arial" panose="020B0604020202020204" pitchFamily="34" charset="0"/>
                <a:cs typeface="Arial" panose="020B0604020202020204" pitchFamily="34" charset="0"/>
              </a:rPr>
              <a:t> effect used by the component, in the order they were specified.</a:t>
            </a:r>
          </a:p>
        </p:txBody>
      </p:sp>
    </p:spTree>
    <p:extLst>
      <p:ext uri="{BB962C8B-B14F-4D97-AF65-F5344CB8AC3E}">
        <p14:creationId xmlns:p14="http://schemas.microsoft.com/office/powerpoint/2010/main" val="33181179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FACB26C-202D-E64A-BB8E-BEBE8D2F0C2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28</a:t>
            </a:fld>
            <a:endParaRPr lang="ja-JP" altLang="en-US"/>
          </a:p>
        </p:txBody>
      </p:sp>
      <p:sp>
        <p:nvSpPr>
          <p:cNvPr id="4" name="Rectangle 3">
            <a:extLst>
              <a:ext uri="{FF2B5EF4-FFF2-40B4-BE49-F238E27FC236}">
                <a16:creationId xmlns:a16="http://schemas.microsoft.com/office/drawing/2014/main" id="{ABFA8477-D60D-E147-9FD8-EE8E37467CE8}"/>
              </a:ext>
            </a:extLst>
          </p:cNvPr>
          <p:cNvSpPr/>
          <p:nvPr/>
        </p:nvSpPr>
        <p:spPr>
          <a:xfrm>
            <a:off x="500478" y="531912"/>
            <a:ext cx="7023076" cy="461665"/>
          </a:xfrm>
          <a:prstGeom prst="rect">
            <a:avLst/>
          </a:prstGeom>
        </p:spPr>
        <p:txBody>
          <a:bodyPr wrap="none">
            <a:spAutoFit/>
          </a:bodyPr>
          <a:lstStyle/>
          <a:p>
            <a:r>
              <a:rPr lang="en-US" sz="2400" b="1" dirty="0"/>
              <a:t>Explanation: Why Effects Run on Each Update</a:t>
            </a:r>
            <a:endParaRPr lang="en-VN" sz="2400" b="1" dirty="0"/>
          </a:p>
        </p:txBody>
      </p:sp>
      <p:sp>
        <p:nvSpPr>
          <p:cNvPr id="2" name="Rectangle 1">
            <a:extLst>
              <a:ext uri="{FF2B5EF4-FFF2-40B4-BE49-F238E27FC236}">
                <a16:creationId xmlns:a16="http://schemas.microsoft.com/office/drawing/2014/main" id="{0E2BE091-B981-274F-9EBC-2B44029D85D2}"/>
              </a:ext>
            </a:extLst>
          </p:cNvPr>
          <p:cNvSpPr/>
          <p:nvPr/>
        </p:nvSpPr>
        <p:spPr>
          <a:xfrm>
            <a:off x="1115878" y="2521059"/>
            <a:ext cx="10237922" cy="2092881"/>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If you’re used to classes, you might be wondering why the effect cleanup phase happens after every re-render, and not just once during unmounting. Let’s look at a practical example to see why this design helps us create components with fewer bugs.</a:t>
            </a:r>
          </a:p>
          <a:p>
            <a:pPr>
              <a:spcBef>
                <a:spcPts val="600"/>
              </a:spcBef>
              <a:spcAft>
                <a:spcPts val="600"/>
              </a:spcAft>
            </a:pPr>
            <a:r>
              <a:rPr lang="en-US" sz="2000" dirty="0">
                <a:latin typeface="Arial" panose="020B0604020202020204" pitchFamily="34" charset="0"/>
                <a:cs typeface="Arial" panose="020B0604020202020204" pitchFamily="34" charset="0"/>
                <a:hlinkClick r:id="rId2"/>
              </a:rPr>
              <a:t>Earlier on this page</a:t>
            </a:r>
            <a:r>
              <a:rPr lang="en-US" sz="2000" dirty="0">
                <a:latin typeface="Arial" panose="020B0604020202020204" pitchFamily="34" charset="0"/>
                <a:cs typeface="Arial" panose="020B0604020202020204" pitchFamily="34" charset="0"/>
              </a:rPr>
              <a:t>, we introduced an example </a:t>
            </a:r>
            <a:r>
              <a:rPr lang="en-US" sz="2000" dirty="0" err="1">
                <a:highlight>
                  <a:srgbClr val="FFFF00"/>
                </a:highlight>
                <a:latin typeface="Arial" panose="020B0604020202020204" pitchFamily="34" charset="0"/>
                <a:cs typeface="Arial" panose="020B0604020202020204" pitchFamily="34" charset="0"/>
              </a:rPr>
              <a:t>FriendStatus</a:t>
            </a:r>
            <a:r>
              <a:rPr lang="en-US" sz="2000" dirty="0">
                <a:latin typeface="Arial" panose="020B0604020202020204" pitchFamily="34" charset="0"/>
                <a:cs typeface="Arial" panose="020B0604020202020204" pitchFamily="34" charset="0"/>
              </a:rPr>
              <a:t> component that displays whether a friend is online or not. Our class reads </a:t>
            </a:r>
            <a:r>
              <a:rPr lang="en-US" sz="2000" dirty="0" err="1">
                <a:highlight>
                  <a:srgbClr val="FFFF00"/>
                </a:highlight>
                <a:latin typeface="Arial" panose="020B0604020202020204" pitchFamily="34" charset="0"/>
                <a:cs typeface="Arial" panose="020B0604020202020204" pitchFamily="34" charset="0"/>
              </a:rPr>
              <a:t>friend.id</a:t>
            </a:r>
            <a:r>
              <a:rPr lang="en-US" sz="2000" dirty="0">
                <a:latin typeface="Arial" panose="020B0604020202020204" pitchFamily="34" charset="0"/>
                <a:cs typeface="Arial" panose="020B0604020202020204" pitchFamily="34" charset="0"/>
              </a:rPr>
              <a:t> from </a:t>
            </a:r>
            <a:r>
              <a:rPr lang="en-US" sz="2000" dirty="0" err="1">
                <a:highlight>
                  <a:srgbClr val="FFFF00"/>
                </a:highlight>
                <a:latin typeface="Arial" panose="020B0604020202020204" pitchFamily="34" charset="0"/>
                <a:cs typeface="Arial" panose="020B0604020202020204" pitchFamily="34" charset="0"/>
              </a:rPr>
              <a:t>this.props</a:t>
            </a:r>
            <a:r>
              <a:rPr lang="en-US" sz="2000" dirty="0">
                <a:latin typeface="Arial" panose="020B0604020202020204" pitchFamily="34" charset="0"/>
                <a:cs typeface="Arial" panose="020B0604020202020204" pitchFamily="34" charset="0"/>
              </a:rPr>
              <a:t>, subscribes to the friend status after the component mounts, and unsubscribes during unmounting:</a:t>
            </a:r>
          </a:p>
        </p:txBody>
      </p:sp>
    </p:spTree>
    <p:extLst>
      <p:ext uri="{BB962C8B-B14F-4D97-AF65-F5344CB8AC3E}">
        <p14:creationId xmlns:p14="http://schemas.microsoft.com/office/powerpoint/2010/main" val="5349981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CEF498-01E7-9043-AA40-3DFDE5396CD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29</a:t>
            </a:fld>
            <a:endParaRPr lang="ja-JP" altLang="en-US"/>
          </a:p>
        </p:txBody>
      </p:sp>
      <p:sp>
        <p:nvSpPr>
          <p:cNvPr id="3" name="Rectangle 2">
            <a:extLst>
              <a:ext uri="{FF2B5EF4-FFF2-40B4-BE49-F238E27FC236}">
                <a16:creationId xmlns:a16="http://schemas.microsoft.com/office/drawing/2014/main" id="{6ABCABC3-DFC8-A24C-B164-DB6FBB253BE4}"/>
              </a:ext>
            </a:extLst>
          </p:cNvPr>
          <p:cNvSpPr/>
          <p:nvPr/>
        </p:nvSpPr>
        <p:spPr>
          <a:xfrm>
            <a:off x="754251" y="1548498"/>
            <a:ext cx="4794142" cy="3693319"/>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a:t>
            </a:r>
            <a:r>
              <a:rPr lang="en-US" sz="1800" dirty="0" err="1">
                <a:solidFill>
                  <a:srgbClr val="5C6773"/>
                </a:solidFill>
                <a:latin typeface="var(--font-monospace)"/>
              </a:rPr>
              <a:t>componentDidMount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.props.friend.id</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.handleStatusChange</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componentWillUnmount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.props.friend.id</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.handleStatusChange</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p>
        </p:txBody>
      </p:sp>
      <p:sp>
        <p:nvSpPr>
          <p:cNvPr id="4" name="Rectangle 3">
            <a:extLst>
              <a:ext uri="{FF2B5EF4-FFF2-40B4-BE49-F238E27FC236}">
                <a16:creationId xmlns:a16="http://schemas.microsoft.com/office/drawing/2014/main" id="{94EACB79-BDF2-B64E-9BA1-3CD95DE47218}"/>
              </a:ext>
            </a:extLst>
          </p:cNvPr>
          <p:cNvSpPr/>
          <p:nvPr/>
        </p:nvSpPr>
        <p:spPr>
          <a:xfrm>
            <a:off x="6096000" y="2010162"/>
            <a:ext cx="4628827" cy="3477875"/>
          </a:xfrm>
          <a:prstGeom prst="rect">
            <a:avLst/>
          </a:prstGeom>
        </p:spPr>
        <p:txBody>
          <a:bodyPr wrap="square">
            <a:spAutoFit/>
          </a:bodyPr>
          <a:lstStyle/>
          <a:p>
            <a:pPr>
              <a:spcBef>
                <a:spcPts val="600"/>
              </a:spcBef>
              <a:spcAft>
                <a:spcPts val="600"/>
              </a:spcAft>
            </a:pPr>
            <a:r>
              <a:rPr lang="en-US" sz="2000" b="1" dirty="0">
                <a:latin typeface="Arial" panose="020B0604020202020204" pitchFamily="34" charset="0"/>
                <a:cs typeface="Arial" panose="020B0604020202020204" pitchFamily="34" charset="0"/>
              </a:rPr>
              <a:t>But what happens if the friend prop changes</a:t>
            </a:r>
            <a:r>
              <a:rPr lang="en-US" sz="2000" dirty="0">
                <a:latin typeface="Arial" panose="020B0604020202020204" pitchFamily="34" charset="0"/>
                <a:cs typeface="Arial" panose="020B0604020202020204" pitchFamily="34" charset="0"/>
              </a:rPr>
              <a:t> while the component is on the screen?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Our component would continue displaying the online status of a different friend. This is a bug.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We would also cause a memory leak or crash when unmounting since the unsubscribe call would use the wrong friend ID.</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88061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A0220-0550-AA49-9BDE-712D5E206816}"/>
              </a:ext>
            </a:extLst>
          </p:cNvPr>
          <p:cNvSpPr>
            <a:spLocks noGrp="1"/>
          </p:cNvSpPr>
          <p:nvPr>
            <p:ph type="title"/>
          </p:nvPr>
        </p:nvSpPr>
        <p:spPr/>
        <p:txBody>
          <a:bodyPr/>
          <a:lstStyle/>
          <a:p>
            <a:r>
              <a:rPr lang="en-US" dirty="0"/>
              <a:t>Using the Effect Hook</a:t>
            </a:r>
            <a:endParaRPr lang="en-VN" dirty="0"/>
          </a:p>
        </p:txBody>
      </p:sp>
      <p:sp>
        <p:nvSpPr>
          <p:cNvPr id="3" name="Text Placeholder 2">
            <a:extLst>
              <a:ext uri="{FF2B5EF4-FFF2-40B4-BE49-F238E27FC236}">
                <a16:creationId xmlns:a16="http://schemas.microsoft.com/office/drawing/2014/main" id="{DC750114-00B2-9C4E-B209-61E5D4BE2FC7}"/>
              </a:ext>
            </a:extLst>
          </p:cNvPr>
          <p:cNvSpPr>
            <a:spLocks noGrp="1"/>
          </p:cNvSpPr>
          <p:nvPr>
            <p:ph type="body" idx="1"/>
          </p:nvPr>
        </p:nvSpPr>
        <p:spPr/>
        <p:txBody>
          <a:bodyPr/>
          <a:lstStyle/>
          <a:p>
            <a:pPr marL="571500" indent="-342900">
              <a:buClr>
                <a:schemeClr val="bg1"/>
              </a:buClr>
              <a:buFont typeface="Arial" panose="020B0604020202020204" pitchFamily="34" charset="0"/>
              <a:buChar char="•"/>
            </a:pPr>
            <a:r>
              <a:rPr lang="en-US" dirty="0"/>
              <a:t>Effects Without Cleanup</a:t>
            </a:r>
          </a:p>
          <a:p>
            <a:pPr marL="571500" indent="-342900">
              <a:buClr>
                <a:schemeClr val="bg1"/>
              </a:buClr>
              <a:buFont typeface="Arial" panose="020B0604020202020204" pitchFamily="34" charset="0"/>
              <a:buChar char="•"/>
            </a:pPr>
            <a:r>
              <a:rPr lang="en-US" dirty="0"/>
              <a:t>Effects with Cleanup</a:t>
            </a:r>
          </a:p>
          <a:p>
            <a:pPr marL="571500" indent="-342900">
              <a:buClr>
                <a:schemeClr val="bg1"/>
              </a:buClr>
              <a:buFont typeface="Arial" panose="020B0604020202020204" pitchFamily="34" charset="0"/>
              <a:buChar char="•"/>
            </a:pPr>
            <a:r>
              <a:rPr lang="en-US" dirty="0"/>
              <a:t>Recap</a:t>
            </a:r>
            <a:endParaRPr lang="en-VN" dirty="0"/>
          </a:p>
        </p:txBody>
      </p:sp>
      <p:sp>
        <p:nvSpPr>
          <p:cNvPr id="4" name="Slide Number Placeholder 3">
            <a:extLst>
              <a:ext uri="{FF2B5EF4-FFF2-40B4-BE49-F238E27FC236}">
                <a16:creationId xmlns:a16="http://schemas.microsoft.com/office/drawing/2014/main" id="{4FCDB3B3-F46E-384E-9B03-97D4F9C4438A}"/>
              </a:ext>
            </a:extLst>
          </p:cNvPr>
          <p:cNvSpPr>
            <a:spLocks noGrp="1"/>
          </p:cNvSpPr>
          <p:nvPr>
            <p:ph type="sldNum" idx="12"/>
          </p:nvPr>
        </p:nvSpPr>
        <p:spPr/>
        <p:txBody>
          <a:bodyPr/>
          <a:lstStyle/>
          <a:p>
            <a:fld id="{00000000-1234-1234-1234-123412341234}" type="slidenum">
              <a:rPr lang="en-US" altLang="ja-JP" smtClean="0"/>
              <a:pPr/>
              <a:t>3</a:t>
            </a:fld>
            <a:endParaRPr lang="ja-JP" altLang="en-US"/>
          </a:p>
        </p:txBody>
      </p:sp>
    </p:spTree>
    <p:extLst>
      <p:ext uri="{BB962C8B-B14F-4D97-AF65-F5344CB8AC3E}">
        <p14:creationId xmlns:p14="http://schemas.microsoft.com/office/powerpoint/2010/main" val="3831265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266CA53-0121-584B-B0EC-92E8CB7A468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30</a:t>
            </a:fld>
            <a:endParaRPr lang="ja-JP" altLang="en-US"/>
          </a:p>
        </p:txBody>
      </p:sp>
      <p:sp>
        <p:nvSpPr>
          <p:cNvPr id="3" name="Rectangle 2">
            <a:extLst>
              <a:ext uri="{FF2B5EF4-FFF2-40B4-BE49-F238E27FC236}">
                <a16:creationId xmlns:a16="http://schemas.microsoft.com/office/drawing/2014/main" id="{FB0CDC6D-7F41-924E-9E0F-EA54DF4508E3}"/>
              </a:ext>
            </a:extLst>
          </p:cNvPr>
          <p:cNvSpPr/>
          <p:nvPr/>
        </p:nvSpPr>
        <p:spPr>
          <a:xfrm>
            <a:off x="397789" y="842645"/>
            <a:ext cx="10528515"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In a class component, we would need to add </a:t>
            </a:r>
            <a:r>
              <a:rPr lang="en-US" sz="2000" dirty="0" err="1">
                <a:highlight>
                  <a:srgbClr val="FFFF00"/>
                </a:highlight>
                <a:latin typeface="Arial" panose="020B0604020202020204" pitchFamily="34" charset="0"/>
                <a:cs typeface="Arial" panose="020B0604020202020204" pitchFamily="34" charset="0"/>
              </a:rPr>
              <a:t>componentDidUpdate</a:t>
            </a:r>
            <a:r>
              <a:rPr lang="en-US" sz="2000" dirty="0">
                <a:latin typeface="Arial" panose="020B0604020202020204" pitchFamily="34" charset="0"/>
                <a:cs typeface="Arial" panose="020B0604020202020204" pitchFamily="34" charset="0"/>
              </a:rPr>
              <a:t> to handle this case:</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7C8C0A4E-F86D-AF4D-A47B-5ABD076BAB2D}"/>
              </a:ext>
            </a:extLst>
          </p:cNvPr>
          <p:cNvSpPr/>
          <p:nvPr/>
        </p:nvSpPr>
        <p:spPr>
          <a:xfrm>
            <a:off x="397789" y="1289249"/>
            <a:ext cx="5057614" cy="5355312"/>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a:t>
            </a:r>
            <a:r>
              <a:rPr lang="en-US" sz="1800" dirty="0" err="1">
                <a:solidFill>
                  <a:srgbClr val="5C6773"/>
                </a:solidFill>
                <a:latin typeface="var(--font-monospace)"/>
              </a:rPr>
              <a:t>componentDidMount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.props.friend.id</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.handleStatusChange</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componentDidUpdate</a:t>
            </a:r>
            <a:r>
              <a:rPr lang="en-US" sz="1800" dirty="0">
                <a:solidFill>
                  <a:srgbClr val="5C6773"/>
                </a:solidFill>
                <a:latin typeface="var(--font-monospace)"/>
              </a:rPr>
              <a:t>(</a:t>
            </a:r>
            <a:r>
              <a:rPr lang="en-US" sz="1800" dirty="0" err="1">
                <a:solidFill>
                  <a:srgbClr val="5C6773"/>
                </a:solidFill>
                <a:latin typeface="var(--font-monospace)"/>
              </a:rPr>
              <a:t>prevProps</a:t>
            </a:r>
            <a:r>
              <a:rPr lang="en-US" sz="1800" dirty="0">
                <a:solidFill>
                  <a:srgbClr val="5C6773"/>
                </a:solidFill>
                <a:latin typeface="var(--font-monospace)"/>
              </a:rPr>
              <a:t>) {</a:t>
            </a:r>
          </a:p>
          <a:p>
            <a:r>
              <a:rPr lang="en-US" sz="1800" dirty="0">
                <a:solidFill>
                  <a:srgbClr val="5C6773"/>
                </a:solidFill>
                <a:latin typeface="var(--font-monospace)"/>
              </a:rPr>
              <a:t>    </a:t>
            </a:r>
            <a:r>
              <a:rPr lang="en-US" sz="1800" i="1" dirty="0">
                <a:solidFill>
                  <a:srgbClr val="ABB0B6"/>
                </a:solidFill>
                <a:latin typeface="var(--font-monospace)"/>
              </a:rPr>
              <a:t>// Unsubscribe from the previous </a:t>
            </a:r>
            <a:r>
              <a:rPr lang="en-US" sz="1800" i="1" dirty="0" err="1">
                <a:solidFill>
                  <a:srgbClr val="ABB0B6"/>
                </a:solidFill>
                <a:latin typeface="var(--font-monospace)"/>
              </a:rPr>
              <a:t>friend.id</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prevProps.friend.id</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.handleStatusChange</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r>
              <a:rPr lang="en-US" sz="1800" i="1" dirty="0">
                <a:solidFill>
                  <a:srgbClr val="ABB0B6"/>
                </a:solidFill>
                <a:latin typeface="var(--font-monospace)"/>
              </a:rPr>
              <a:t>// Subscribe to the next </a:t>
            </a:r>
            <a:r>
              <a:rPr lang="en-US" sz="1800" i="1" dirty="0" err="1">
                <a:solidFill>
                  <a:srgbClr val="ABB0B6"/>
                </a:solidFill>
                <a:latin typeface="var(--font-monospace)"/>
              </a:rPr>
              <a:t>friend.id</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.props.friend.id</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.handleStatusChange</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p>
        </p:txBody>
      </p:sp>
      <p:sp>
        <p:nvSpPr>
          <p:cNvPr id="5" name="Rectangle 4">
            <a:extLst>
              <a:ext uri="{FF2B5EF4-FFF2-40B4-BE49-F238E27FC236}">
                <a16:creationId xmlns:a16="http://schemas.microsoft.com/office/drawing/2014/main" id="{A6B1F65F-344A-AF43-8CFE-1E3C4A1CD986}"/>
              </a:ext>
            </a:extLst>
          </p:cNvPr>
          <p:cNvSpPr/>
          <p:nvPr/>
        </p:nvSpPr>
        <p:spPr>
          <a:xfrm>
            <a:off x="6446005" y="2736502"/>
            <a:ext cx="4907795" cy="1754326"/>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a:t>
            </a:r>
            <a:r>
              <a:rPr lang="en-US" sz="1800" dirty="0" err="1">
                <a:solidFill>
                  <a:srgbClr val="5C6773"/>
                </a:solidFill>
                <a:latin typeface="var(--font-monospace)"/>
              </a:rPr>
              <a:t>componentWillUnmount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.props.friend.id</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.handleStatusChange</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p>
        </p:txBody>
      </p:sp>
      <p:sp>
        <p:nvSpPr>
          <p:cNvPr id="6" name="Rectangle 5">
            <a:extLst>
              <a:ext uri="{FF2B5EF4-FFF2-40B4-BE49-F238E27FC236}">
                <a16:creationId xmlns:a16="http://schemas.microsoft.com/office/drawing/2014/main" id="{12687F1C-11A0-6A45-ACFA-160450B59F0D}"/>
              </a:ext>
            </a:extLst>
          </p:cNvPr>
          <p:cNvSpPr/>
          <p:nvPr/>
        </p:nvSpPr>
        <p:spPr>
          <a:xfrm>
            <a:off x="6096000" y="5161979"/>
            <a:ext cx="5257799" cy="1015663"/>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Forgetting to handle </a:t>
            </a:r>
            <a:r>
              <a:rPr lang="en-US" sz="2000" dirty="0" err="1">
                <a:highlight>
                  <a:srgbClr val="FFFF00"/>
                </a:highlight>
                <a:latin typeface="Arial" panose="020B0604020202020204" pitchFamily="34" charset="0"/>
                <a:cs typeface="Arial" panose="020B0604020202020204" pitchFamily="34" charset="0"/>
              </a:rPr>
              <a:t>componentDidUpdate</a:t>
            </a:r>
            <a:r>
              <a:rPr lang="en-US" sz="2000" dirty="0">
                <a:highlight>
                  <a:srgbClr val="FFFF00"/>
                </a:highlight>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properly is a common source of bugs in React applications.</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20790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36D28F-14A9-864C-9EDC-EB6043CC904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31</a:t>
            </a:fld>
            <a:endParaRPr lang="ja-JP" altLang="en-US"/>
          </a:p>
        </p:txBody>
      </p:sp>
      <p:sp>
        <p:nvSpPr>
          <p:cNvPr id="3" name="Rectangle 2">
            <a:extLst>
              <a:ext uri="{FF2B5EF4-FFF2-40B4-BE49-F238E27FC236}">
                <a16:creationId xmlns:a16="http://schemas.microsoft.com/office/drawing/2014/main" id="{3EF3D13B-36EE-3347-A67A-DC23BE795F5A}"/>
              </a:ext>
            </a:extLst>
          </p:cNvPr>
          <p:cNvSpPr/>
          <p:nvPr/>
        </p:nvSpPr>
        <p:spPr>
          <a:xfrm>
            <a:off x="534212" y="593905"/>
            <a:ext cx="4676280" cy="30777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Now consider the version of this component that uses Hooks:</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319FEB0A-D13B-1D49-8BDC-AE76DC013562}"/>
              </a:ext>
            </a:extLst>
          </p:cNvPr>
          <p:cNvSpPr/>
          <p:nvPr/>
        </p:nvSpPr>
        <p:spPr>
          <a:xfrm>
            <a:off x="878238" y="1397675"/>
            <a:ext cx="7732362" cy="2585323"/>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FriendStatus</a:t>
            </a:r>
            <a:r>
              <a:rPr lang="en-US" sz="1800" dirty="0">
                <a:solidFill>
                  <a:srgbClr val="5C6773"/>
                </a:solidFill>
                <a:latin typeface="var(--font-monospace)"/>
              </a:rPr>
              <a:t>(props) {</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 =&gt;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p>
        </p:txBody>
      </p:sp>
      <p:sp>
        <p:nvSpPr>
          <p:cNvPr id="5" name="Rectangle 4">
            <a:extLst>
              <a:ext uri="{FF2B5EF4-FFF2-40B4-BE49-F238E27FC236}">
                <a16:creationId xmlns:a16="http://schemas.microsoft.com/office/drawing/2014/main" id="{A6D1BDC9-4C5A-F24E-AF34-053FB75A4121}"/>
              </a:ext>
            </a:extLst>
          </p:cNvPr>
          <p:cNvSpPr/>
          <p:nvPr/>
        </p:nvSpPr>
        <p:spPr>
          <a:xfrm>
            <a:off x="645762" y="4490829"/>
            <a:ext cx="10599549" cy="1938992"/>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It doesn’t suffer from this bug. (But we also didn’t make any changes to it.)</a:t>
            </a:r>
          </a:p>
          <a:p>
            <a:pPr>
              <a:spcBef>
                <a:spcPts val="600"/>
              </a:spcBef>
              <a:spcAft>
                <a:spcPts val="600"/>
              </a:spcAft>
            </a:pPr>
            <a:r>
              <a:rPr lang="en-US" sz="2000" dirty="0">
                <a:latin typeface="Arial" panose="020B0604020202020204" pitchFamily="34" charset="0"/>
                <a:cs typeface="Arial" panose="020B0604020202020204" pitchFamily="34" charset="0"/>
              </a:rPr>
              <a:t>There is no special code for handling updates because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handles them by default. It cleans up the previous effects before applying the next effects.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To illustrate this, here is a sequence of subscribe and unsubscribe calls that this component could produce over time:</a:t>
            </a:r>
          </a:p>
        </p:txBody>
      </p:sp>
    </p:spTree>
    <p:extLst>
      <p:ext uri="{BB962C8B-B14F-4D97-AF65-F5344CB8AC3E}">
        <p14:creationId xmlns:p14="http://schemas.microsoft.com/office/powerpoint/2010/main" val="29455852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984595A-B372-0945-BD25-331C0FCAE06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32</a:t>
            </a:fld>
            <a:endParaRPr lang="ja-JP" altLang="en-US"/>
          </a:p>
        </p:txBody>
      </p:sp>
      <p:sp>
        <p:nvSpPr>
          <p:cNvPr id="3" name="Rectangle 2">
            <a:extLst>
              <a:ext uri="{FF2B5EF4-FFF2-40B4-BE49-F238E27FC236}">
                <a16:creationId xmlns:a16="http://schemas.microsoft.com/office/drawing/2014/main" id="{AF11905C-4D5C-0F45-AE62-D4DC272E6F70}"/>
              </a:ext>
            </a:extLst>
          </p:cNvPr>
          <p:cNvSpPr/>
          <p:nvPr/>
        </p:nvSpPr>
        <p:spPr>
          <a:xfrm>
            <a:off x="769749" y="899869"/>
            <a:ext cx="9939580" cy="3693319"/>
          </a:xfrm>
          <a:prstGeom prst="rect">
            <a:avLst/>
          </a:prstGeom>
          <a:solidFill>
            <a:schemeClr val="bg1">
              <a:lumMod val="95000"/>
            </a:schemeClr>
          </a:solidFill>
        </p:spPr>
        <p:txBody>
          <a:bodyPr wrap="square">
            <a:spAutoFit/>
          </a:bodyPr>
          <a:lstStyle/>
          <a:p>
            <a:r>
              <a:rPr lang="en-US" sz="1800" i="1" dirty="0">
                <a:solidFill>
                  <a:srgbClr val="ABB0B6"/>
                </a:solidFill>
                <a:latin typeface="var(--font-monospace)"/>
              </a:rPr>
              <a:t>// Mount with { friend: { id: 100 } } props</a:t>
            </a:r>
            <a:endParaRPr lang="en-US" sz="1800" dirty="0">
              <a:solidFill>
                <a:srgbClr val="5C6773"/>
              </a:solidFill>
              <a:latin typeface="var(--font-monospace)"/>
            </a:endParaRPr>
          </a:p>
          <a:p>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r>
              <a:rPr lang="en-US" sz="1800" dirty="0">
                <a:solidFill>
                  <a:srgbClr val="F08C36"/>
                </a:solidFill>
                <a:latin typeface="var(--font-monospace)"/>
              </a:rPr>
              <a:t>100</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     </a:t>
            </a:r>
            <a:r>
              <a:rPr lang="en-US" sz="1800" i="1" dirty="0">
                <a:solidFill>
                  <a:srgbClr val="ABB0B6"/>
                </a:solidFill>
                <a:latin typeface="var(--font-monospace)"/>
              </a:rPr>
              <a:t>// Run first effect</a:t>
            </a:r>
            <a:endParaRPr lang="en-US" sz="1800" dirty="0">
              <a:solidFill>
                <a:srgbClr val="5C6773"/>
              </a:solidFill>
              <a:latin typeface="var(--font-monospace)"/>
            </a:endParaRPr>
          </a:p>
          <a:p>
            <a:br>
              <a:rPr lang="en-US" sz="1800" dirty="0">
                <a:solidFill>
                  <a:srgbClr val="5C6773"/>
                </a:solidFill>
                <a:latin typeface="var(--font-monospace)"/>
              </a:rPr>
            </a:br>
            <a:r>
              <a:rPr lang="en-US" sz="1800" i="1" dirty="0">
                <a:solidFill>
                  <a:srgbClr val="ABB0B6"/>
                </a:solidFill>
                <a:latin typeface="var(--font-monospace)"/>
              </a:rPr>
              <a:t>// Update with { friend: { id: 200 } } props</a:t>
            </a:r>
            <a:endParaRPr lang="en-US" sz="1800" dirty="0">
              <a:solidFill>
                <a:srgbClr val="5C6773"/>
              </a:solidFill>
              <a:latin typeface="var(--font-monospace)"/>
            </a:endParaRPr>
          </a:p>
          <a:p>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r>
              <a:rPr lang="en-US" sz="1800" dirty="0">
                <a:solidFill>
                  <a:srgbClr val="F08C36"/>
                </a:solidFill>
                <a:latin typeface="var(--font-monospace)"/>
              </a:rPr>
              <a:t>100</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 </a:t>
            </a:r>
            <a:r>
              <a:rPr lang="en-US" sz="1800" i="1" dirty="0">
                <a:solidFill>
                  <a:srgbClr val="ABB0B6"/>
                </a:solidFill>
                <a:latin typeface="var(--font-monospace)"/>
              </a:rPr>
              <a:t>// Clean up previous effect</a:t>
            </a:r>
            <a:endParaRPr lang="en-US" sz="1800" dirty="0">
              <a:solidFill>
                <a:srgbClr val="5C6773"/>
              </a:solidFill>
              <a:latin typeface="var(--font-monospace)"/>
            </a:endParaRPr>
          </a:p>
          <a:p>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r>
              <a:rPr lang="en-US" sz="1800" dirty="0">
                <a:solidFill>
                  <a:srgbClr val="F08C36"/>
                </a:solidFill>
                <a:latin typeface="var(--font-monospace)"/>
              </a:rPr>
              <a:t>200</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     </a:t>
            </a:r>
            <a:r>
              <a:rPr lang="en-US" sz="1800" i="1" dirty="0">
                <a:solidFill>
                  <a:srgbClr val="ABB0B6"/>
                </a:solidFill>
                <a:latin typeface="var(--font-monospace)"/>
              </a:rPr>
              <a:t>// Run next effect</a:t>
            </a:r>
            <a:endParaRPr lang="en-US" sz="1800" dirty="0">
              <a:solidFill>
                <a:srgbClr val="5C6773"/>
              </a:solidFill>
              <a:latin typeface="var(--font-monospace)"/>
            </a:endParaRPr>
          </a:p>
          <a:p>
            <a:br>
              <a:rPr lang="en-US" sz="1800" dirty="0">
                <a:solidFill>
                  <a:srgbClr val="5C6773"/>
                </a:solidFill>
                <a:latin typeface="var(--font-monospace)"/>
              </a:rPr>
            </a:br>
            <a:r>
              <a:rPr lang="en-US" sz="1800" i="1" dirty="0">
                <a:solidFill>
                  <a:srgbClr val="ABB0B6"/>
                </a:solidFill>
                <a:latin typeface="var(--font-monospace)"/>
              </a:rPr>
              <a:t>// Update with { friend: { id: 300 } } props</a:t>
            </a:r>
            <a:endParaRPr lang="en-US" sz="1800" dirty="0">
              <a:solidFill>
                <a:srgbClr val="5C6773"/>
              </a:solidFill>
              <a:latin typeface="var(--font-monospace)"/>
            </a:endParaRPr>
          </a:p>
          <a:p>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r>
              <a:rPr lang="en-US" sz="1800" dirty="0">
                <a:solidFill>
                  <a:srgbClr val="F08C36"/>
                </a:solidFill>
                <a:latin typeface="var(--font-monospace)"/>
              </a:rPr>
              <a:t>200</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 </a:t>
            </a:r>
            <a:r>
              <a:rPr lang="en-US" sz="1800" i="1" dirty="0">
                <a:solidFill>
                  <a:srgbClr val="ABB0B6"/>
                </a:solidFill>
                <a:latin typeface="var(--font-monospace)"/>
              </a:rPr>
              <a:t>// Clean up previous effect</a:t>
            </a:r>
            <a:endParaRPr lang="en-US" sz="1800" dirty="0">
              <a:solidFill>
                <a:srgbClr val="5C6773"/>
              </a:solidFill>
              <a:latin typeface="var(--font-monospace)"/>
            </a:endParaRPr>
          </a:p>
          <a:p>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r>
              <a:rPr lang="en-US" sz="1800" dirty="0">
                <a:solidFill>
                  <a:srgbClr val="F08C36"/>
                </a:solidFill>
                <a:latin typeface="var(--font-monospace)"/>
              </a:rPr>
              <a:t>300</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     </a:t>
            </a:r>
            <a:r>
              <a:rPr lang="en-US" sz="1800" i="1" dirty="0">
                <a:solidFill>
                  <a:srgbClr val="ABB0B6"/>
                </a:solidFill>
                <a:latin typeface="var(--font-monospace)"/>
              </a:rPr>
              <a:t>// Run next effect</a:t>
            </a:r>
            <a:endParaRPr lang="en-US" sz="1800" dirty="0">
              <a:solidFill>
                <a:srgbClr val="5C6773"/>
              </a:solidFill>
              <a:latin typeface="var(--font-monospace)"/>
            </a:endParaRPr>
          </a:p>
          <a:p>
            <a:br>
              <a:rPr lang="en-US" sz="1800" dirty="0">
                <a:solidFill>
                  <a:srgbClr val="5C6773"/>
                </a:solidFill>
                <a:latin typeface="var(--font-monospace)"/>
              </a:rPr>
            </a:br>
            <a:r>
              <a:rPr lang="en-US" sz="1800" i="1" dirty="0">
                <a:solidFill>
                  <a:srgbClr val="ABB0B6"/>
                </a:solidFill>
                <a:latin typeface="var(--font-monospace)"/>
              </a:rPr>
              <a:t>// Unmount</a:t>
            </a:r>
            <a:endParaRPr lang="en-US" sz="1800" dirty="0">
              <a:solidFill>
                <a:srgbClr val="5C6773"/>
              </a:solidFill>
              <a:latin typeface="var(--font-monospace)"/>
            </a:endParaRPr>
          </a:p>
          <a:p>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r>
              <a:rPr lang="en-US" sz="1800" dirty="0">
                <a:solidFill>
                  <a:srgbClr val="F08C36"/>
                </a:solidFill>
                <a:latin typeface="var(--font-monospace)"/>
              </a:rPr>
              <a:t>300</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 </a:t>
            </a:r>
            <a:r>
              <a:rPr lang="en-US" sz="1800" i="1" dirty="0">
                <a:solidFill>
                  <a:srgbClr val="ABB0B6"/>
                </a:solidFill>
                <a:latin typeface="var(--font-monospace)"/>
              </a:rPr>
              <a:t>// Clean up last effect</a:t>
            </a:r>
            <a:endParaRPr lang="en-US" sz="1800" dirty="0">
              <a:solidFill>
                <a:srgbClr val="5C6773"/>
              </a:solidFill>
              <a:latin typeface="var(--font-monospace)"/>
            </a:endParaRPr>
          </a:p>
        </p:txBody>
      </p:sp>
      <p:sp>
        <p:nvSpPr>
          <p:cNvPr id="4" name="Rectangle 3">
            <a:extLst>
              <a:ext uri="{FF2B5EF4-FFF2-40B4-BE49-F238E27FC236}">
                <a16:creationId xmlns:a16="http://schemas.microsoft.com/office/drawing/2014/main" id="{0EA4963C-FAE6-1C49-850B-0F26BD293941}"/>
              </a:ext>
            </a:extLst>
          </p:cNvPr>
          <p:cNvSpPr/>
          <p:nvPr/>
        </p:nvSpPr>
        <p:spPr>
          <a:xfrm>
            <a:off x="769748" y="5213159"/>
            <a:ext cx="10584051" cy="30777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This behavior ensures consistency by default and prevents bugs that are common in class components due to missing update logic.</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909676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FACB26C-202D-E64A-BB8E-BEBE8D2F0C2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33</a:t>
            </a:fld>
            <a:endParaRPr lang="ja-JP" altLang="en-US"/>
          </a:p>
        </p:txBody>
      </p:sp>
      <p:sp>
        <p:nvSpPr>
          <p:cNvPr id="4" name="Rectangle 3">
            <a:extLst>
              <a:ext uri="{FF2B5EF4-FFF2-40B4-BE49-F238E27FC236}">
                <a16:creationId xmlns:a16="http://schemas.microsoft.com/office/drawing/2014/main" id="{ABFA8477-D60D-E147-9FD8-EE8E37467CE8}"/>
              </a:ext>
            </a:extLst>
          </p:cNvPr>
          <p:cNvSpPr/>
          <p:nvPr/>
        </p:nvSpPr>
        <p:spPr>
          <a:xfrm>
            <a:off x="500478" y="531912"/>
            <a:ext cx="7326044" cy="461665"/>
          </a:xfrm>
          <a:prstGeom prst="rect">
            <a:avLst/>
          </a:prstGeom>
        </p:spPr>
        <p:txBody>
          <a:bodyPr wrap="none">
            <a:spAutoFit/>
          </a:bodyPr>
          <a:lstStyle/>
          <a:p>
            <a:r>
              <a:rPr lang="en-US" sz="2400" b="1" dirty="0"/>
              <a:t>Tip: Optimizing Performance by Skipping Effects</a:t>
            </a:r>
            <a:endParaRPr lang="en-VN" sz="2400" b="1" dirty="0"/>
          </a:p>
        </p:txBody>
      </p:sp>
      <p:sp>
        <p:nvSpPr>
          <p:cNvPr id="2" name="Rectangle 1">
            <a:extLst>
              <a:ext uri="{FF2B5EF4-FFF2-40B4-BE49-F238E27FC236}">
                <a16:creationId xmlns:a16="http://schemas.microsoft.com/office/drawing/2014/main" id="{C4C1F198-42B4-4E4F-A252-121D0ACB4123}"/>
              </a:ext>
            </a:extLst>
          </p:cNvPr>
          <p:cNvSpPr/>
          <p:nvPr/>
        </p:nvSpPr>
        <p:spPr>
          <a:xfrm>
            <a:off x="630264" y="1277363"/>
            <a:ext cx="10962468" cy="1015663"/>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In some cases, cleaning up or applying the effect after every render might create a performance problem. In class components, we can solve this by writing an extra comparison with </a:t>
            </a:r>
            <a:r>
              <a:rPr lang="en-US" sz="2000" dirty="0" err="1">
                <a:highlight>
                  <a:srgbClr val="FFFF00"/>
                </a:highlight>
                <a:latin typeface="Arial" panose="020B0604020202020204" pitchFamily="34" charset="0"/>
                <a:cs typeface="Arial" panose="020B0604020202020204" pitchFamily="34" charset="0"/>
              </a:rPr>
              <a:t>prevProps</a:t>
            </a:r>
            <a:r>
              <a:rPr lang="en-US" sz="2000" dirty="0">
                <a:highlight>
                  <a:srgbClr val="FFFF00"/>
                </a:highlight>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or </a:t>
            </a:r>
            <a:r>
              <a:rPr lang="en-US" sz="2000" dirty="0" err="1">
                <a:highlight>
                  <a:srgbClr val="FFFF00"/>
                </a:highlight>
                <a:latin typeface="Arial" panose="020B0604020202020204" pitchFamily="34" charset="0"/>
                <a:cs typeface="Arial" panose="020B0604020202020204" pitchFamily="34" charset="0"/>
              </a:rPr>
              <a:t>prevState</a:t>
            </a:r>
            <a:r>
              <a:rPr lang="en-US" sz="2000" dirty="0">
                <a:latin typeface="Arial" panose="020B0604020202020204" pitchFamily="34" charset="0"/>
                <a:cs typeface="Arial" panose="020B0604020202020204" pitchFamily="34" charset="0"/>
              </a:rPr>
              <a:t> inside </a:t>
            </a:r>
            <a:r>
              <a:rPr lang="en-US" sz="2000" dirty="0" err="1">
                <a:highlight>
                  <a:srgbClr val="FFFF00"/>
                </a:highlight>
                <a:latin typeface="Arial" panose="020B0604020202020204" pitchFamily="34" charset="0"/>
                <a:cs typeface="Arial" panose="020B0604020202020204" pitchFamily="34" charset="0"/>
              </a:rPr>
              <a:t>componentDidUpdate</a:t>
            </a:r>
            <a:r>
              <a:rPr lang="en-US" sz="2000" dirty="0">
                <a:latin typeface="Arial" panose="020B0604020202020204" pitchFamily="34" charset="0"/>
                <a:cs typeface="Arial" panose="020B0604020202020204" pitchFamily="34" charset="0"/>
              </a:rPr>
              <a:t>:</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364109A9-14A2-AC4E-AB4A-BA49D371E680}"/>
              </a:ext>
            </a:extLst>
          </p:cNvPr>
          <p:cNvSpPr/>
          <p:nvPr/>
        </p:nvSpPr>
        <p:spPr>
          <a:xfrm>
            <a:off x="1115500" y="2451809"/>
            <a:ext cx="6096000" cy="1477328"/>
          </a:xfrm>
          <a:prstGeom prst="rect">
            <a:avLst/>
          </a:prstGeom>
          <a:solidFill>
            <a:schemeClr val="bg1">
              <a:lumMod val="95000"/>
            </a:schemeClr>
          </a:solidFill>
        </p:spPr>
        <p:txBody>
          <a:bodyPr>
            <a:spAutoFit/>
          </a:bodyPr>
          <a:lstStyle/>
          <a:p>
            <a:r>
              <a:rPr lang="en-US" sz="1800" dirty="0" err="1">
                <a:solidFill>
                  <a:srgbClr val="5C6773"/>
                </a:solidFill>
                <a:latin typeface="var(--font-monospace)"/>
              </a:rPr>
              <a:t>componentDidUpdate</a:t>
            </a:r>
            <a:r>
              <a:rPr lang="en-US" sz="1800" dirty="0">
                <a:solidFill>
                  <a:srgbClr val="5C6773"/>
                </a:solidFill>
                <a:latin typeface="var(--font-monospace)"/>
              </a:rPr>
              <a:t>(</a:t>
            </a:r>
            <a:r>
              <a:rPr lang="en-US" sz="1800" dirty="0" err="1">
                <a:solidFill>
                  <a:srgbClr val="5C6773"/>
                </a:solidFill>
                <a:latin typeface="var(--font-monospace)"/>
              </a:rPr>
              <a:t>prevProps</a:t>
            </a:r>
            <a:r>
              <a:rPr lang="en-US" sz="1800" dirty="0">
                <a:solidFill>
                  <a:srgbClr val="5C6773"/>
                </a:solidFill>
                <a:latin typeface="var(--font-monospace)"/>
              </a:rPr>
              <a:t>, </a:t>
            </a:r>
            <a:r>
              <a:rPr lang="en-US" sz="1800" dirty="0" err="1">
                <a:solidFill>
                  <a:srgbClr val="5C6773"/>
                </a:solidFill>
                <a:latin typeface="var(--font-monospace)"/>
              </a:rPr>
              <a:t>prevState</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a:t>
            </a:r>
            <a:r>
              <a:rPr lang="en-US" sz="1800" dirty="0" err="1">
                <a:solidFill>
                  <a:srgbClr val="5C6773"/>
                </a:solidFill>
                <a:latin typeface="var(--font-monospace)"/>
              </a:rPr>
              <a:t>prevState.count</a:t>
            </a:r>
            <a:r>
              <a:rPr lang="en-US" sz="1800" dirty="0">
                <a:solidFill>
                  <a:srgbClr val="5C6773"/>
                </a:solidFill>
                <a:latin typeface="var(--font-monospace)"/>
              </a:rPr>
              <a:t> !== </a:t>
            </a:r>
            <a:r>
              <a:rPr lang="en-US" sz="1800" dirty="0" err="1">
                <a:solidFill>
                  <a:srgbClr val="F2590C"/>
                </a:solidFill>
                <a:latin typeface="var(--font-monospace)"/>
              </a:rPr>
              <a:t>this</a:t>
            </a:r>
            <a:r>
              <a:rPr lang="en-US" sz="1800" dirty="0" err="1">
                <a:solidFill>
                  <a:srgbClr val="5C6773"/>
                </a:solidFill>
                <a:latin typeface="var(--font-monospace)"/>
              </a:rPr>
              <a:t>.state.count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a:t>
            </a:r>
            <a:r>
              <a:rPr lang="en-US" sz="1800" dirty="0">
                <a:solidFill>
                  <a:srgbClr val="86B300"/>
                </a:solidFill>
                <a:latin typeface="var(--font-monospace)"/>
              </a:rPr>
              <a:t>`You clicked </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.state.count</a:t>
            </a:r>
            <a:r>
              <a:rPr lang="en-US" sz="1800" dirty="0">
                <a:solidFill>
                  <a:srgbClr val="5C6773"/>
                </a:solidFill>
                <a:latin typeface="var(--font-monospace)"/>
              </a:rPr>
              <a:t>}</a:t>
            </a:r>
            <a:r>
              <a:rPr lang="en-US" sz="1800" dirty="0">
                <a:solidFill>
                  <a:srgbClr val="86B300"/>
                </a:solidFill>
                <a:latin typeface="var(--font-monospace)"/>
              </a:rPr>
              <a:t> times`</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6" name="Rectangle 5">
            <a:extLst>
              <a:ext uri="{FF2B5EF4-FFF2-40B4-BE49-F238E27FC236}">
                <a16:creationId xmlns:a16="http://schemas.microsoft.com/office/drawing/2014/main" id="{88ED9BD0-79F4-EF4D-96BA-9AE800723C0C}"/>
              </a:ext>
            </a:extLst>
          </p:cNvPr>
          <p:cNvSpPr/>
          <p:nvPr/>
        </p:nvSpPr>
        <p:spPr>
          <a:xfrm>
            <a:off x="500477" y="4087921"/>
            <a:ext cx="11231739" cy="1015663"/>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This requirement is common enough that it is built into the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Hook API. You can tell React to skip applying an effect if certain values haven’t changed between re-renders. To do so, pass an array as an optional second argument to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a:t>
            </a:r>
            <a:endParaRPr lang="en-VN" sz="2000"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738B6711-431D-C44E-9AD6-4497C85C8EEA}"/>
              </a:ext>
            </a:extLst>
          </p:cNvPr>
          <p:cNvSpPr/>
          <p:nvPr/>
        </p:nvSpPr>
        <p:spPr>
          <a:xfrm>
            <a:off x="1115500" y="5211305"/>
            <a:ext cx="6096000" cy="923330"/>
          </a:xfrm>
          <a:prstGeom prst="rect">
            <a:avLst/>
          </a:prstGeom>
          <a:solidFill>
            <a:schemeClr val="bg1">
              <a:lumMod val="95000"/>
            </a:schemeClr>
          </a:solidFill>
        </p:spPr>
        <p:txBody>
          <a:bodyPr>
            <a:spAutoFit/>
          </a:bodyPr>
          <a:lstStyle/>
          <a:p>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a:t>
            </a:r>
            <a:r>
              <a:rPr lang="en-US" sz="1800" dirty="0">
                <a:solidFill>
                  <a:srgbClr val="86B300"/>
                </a:solidFill>
                <a:latin typeface="var(--font-monospace)"/>
              </a:rPr>
              <a:t>`You clicked </a:t>
            </a:r>
            <a:r>
              <a:rPr lang="en-US" sz="1800" dirty="0">
                <a:solidFill>
                  <a:srgbClr val="5C6773"/>
                </a:solidFill>
                <a:latin typeface="var(--font-monospace)"/>
              </a:rPr>
              <a:t>${count}</a:t>
            </a:r>
            <a:r>
              <a:rPr lang="en-US" sz="1800" dirty="0">
                <a:solidFill>
                  <a:srgbClr val="86B300"/>
                </a:solidFill>
                <a:latin typeface="var(--font-monospace)"/>
              </a:rPr>
              <a:t> times`</a:t>
            </a:r>
            <a:r>
              <a:rPr lang="en-US" sz="1800" dirty="0">
                <a:solidFill>
                  <a:srgbClr val="5C6773"/>
                </a:solidFill>
                <a:latin typeface="var(--font-monospace)"/>
              </a:rPr>
              <a:t>;</a:t>
            </a:r>
          </a:p>
          <a:p>
            <a:r>
              <a:rPr lang="en-US" sz="1800" dirty="0">
                <a:solidFill>
                  <a:srgbClr val="5C6773"/>
                </a:solidFill>
                <a:latin typeface="var(--font-monospace)"/>
              </a:rPr>
              <a:t>}, [count]); </a:t>
            </a:r>
            <a:r>
              <a:rPr lang="en-US" sz="1800" i="1" dirty="0">
                <a:solidFill>
                  <a:srgbClr val="ABB0B6"/>
                </a:solidFill>
                <a:latin typeface="var(--font-monospace)"/>
              </a:rPr>
              <a:t>// Only re-run the effect if count changes</a:t>
            </a:r>
            <a:endParaRPr lang="en-US" sz="1800" dirty="0">
              <a:solidFill>
                <a:srgbClr val="5C6773"/>
              </a:solidFill>
              <a:latin typeface="var(--font-monospace)"/>
            </a:endParaRPr>
          </a:p>
        </p:txBody>
      </p:sp>
    </p:spTree>
    <p:extLst>
      <p:ext uri="{BB962C8B-B14F-4D97-AF65-F5344CB8AC3E}">
        <p14:creationId xmlns:p14="http://schemas.microsoft.com/office/powerpoint/2010/main" val="19869007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1F81C7B-83AF-FC44-B5E7-76CD27DEE31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34</a:t>
            </a:fld>
            <a:endParaRPr lang="ja-JP" altLang="en-US"/>
          </a:p>
        </p:txBody>
      </p:sp>
      <p:sp>
        <p:nvSpPr>
          <p:cNvPr id="3" name="Rectangle 2">
            <a:extLst>
              <a:ext uri="{FF2B5EF4-FFF2-40B4-BE49-F238E27FC236}">
                <a16:creationId xmlns:a16="http://schemas.microsoft.com/office/drawing/2014/main" id="{2579AEDB-51C2-7243-AF27-748A07E33F19}"/>
              </a:ext>
            </a:extLst>
          </p:cNvPr>
          <p:cNvSpPr/>
          <p:nvPr/>
        </p:nvSpPr>
        <p:spPr>
          <a:xfrm>
            <a:off x="976393" y="1422212"/>
            <a:ext cx="10538848" cy="332398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In the example above, we pass </a:t>
            </a:r>
            <a:r>
              <a:rPr lang="en-US" sz="2000" dirty="0">
                <a:highlight>
                  <a:srgbClr val="FFFF00"/>
                </a:highlight>
                <a:latin typeface="Arial" panose="020B0604020202020204" pitchFamily="34" charset="0"/>
                <a:cs typeface="Arial" panose="020B0604020202020204" pitchFamily="34" charset="0"/>
              </a:rPr>
              <a:t>[count]</a:t>
            </a:r>
            <a:r>
              <a:rPr lang="en-US" sz="2000" dirty="0">
                <a:latin typeface="Arial" panose="020B0604020202020204" pitchFamily="34" charset="0"/>
                <a:cs typeface="Arial" panose="020B0604020202020204" pitchFamily="34" charset="0"/>
              </a:rPr>
              <a:t> as the second argument. What does this mean?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the </a:t>
            </a:r>
            <a:r>
              <a:rPr lang="en-US" sz="2000" dirty="0">
                <a:highlight>
                  <a:srgbClr val="FFFF00"/>
                </a:highlight>
                <a:latin typeface="Arial" panose="020B0604020202020204" pitchFamily="34" charset="0"/>
                <a:cs typeface="Arial" panose="020B0604020202020204" pitchFamily="34" charset="0"/>
              </a:rPr>
              <a:t>count</a:t>
            </a:r>
            <a:r>
              <a:rPr lang="en-US" sz="2000" dirty="0">
                <a:latin typeface="Arial" panose="020B0604020202020204" pitchFamily="34" charset="0"/>
                <a:cs typeface="Arial" panose="020B0604020202020204" pitchFamily="34" charset="0"/>
              </a:rPr>
              <a:t> is </a:t>
            </a:r>
            <a:r>
              <a:rPr lang="en-US" sz="2000" dirty="0">
                <a:highlight>
                  <a:srgbClr val="FFFF00"/>
                </a:highlight>
                <a:latin typeface="Arial" panose="020B0604020202020204" pitchFamily="34" charset="0"/>
                <a:cs typeface="Arial" panose="020B0604020202020204" pitchFamily="34" charset="0"/>
              </a:rPr>
              <a:t>5</a:t>
            </a:r>
            <a:r>
              <a:rPr lang="en-US" sz="2000" dirty="0">
                <a:latin typeface="Arial" panose="020B0604020202020204" pitchFamily="34" charset="0"/>
                <a:cs typeface="Arial" panose="020B0604020202020204" pitchFamily="34" charset="0"/>
              </a:rPr>
              <a:t>, and then our component re-renders with </a:t>
            </a:r>
            <a:r>
              <a:rPr lang="en-US" sz="2000" dirty="0">
                <a:highlight>
                  <a:srgbClr val="FFFF00"/>
                </a:highlight>
                <a:latin typeface="Arial" panose="020B0604020202020204" pitchFamily="34" charset="0"/>
                <a:cs typeface="Arial" panose="020B0604020202020204" pitchFamily="34" charset="0"/>
              </a:rPr>
              <a:t>count</a:t>
            </a:r>
            <a:r>
              <a:rPr lang="en-US" sz="2000" dirty="0">
                <a:latin typeface="Arial" panose="020B0604020202020204" pitchFamily="34" charset="0"/>
                <a:cs typeface="Arial" panose="020B0604020202020204" pitchFamily="34" charset="0"/>
              </a:rPr>
              <a:t> still equal to 5, React will compare </a:t>
            </a:r>
            <a:r>
              <a:rPr lang="en-US" sz="2000" dirty="0">
                <a:highlight>
                  <a:srgbClr val="FFFF00"/>
                </a:highlight>
                <a:latin typeface="Arial" panose="020B0604020202020204" pitchFamily="34" charset="0"/>
                <a:cs typeface="Arial" panose="020B0604020202020204" pitchFamily="34" charset="0"/>
              </a:rPr>
              <a:t>[5]</a:t>
            </a:r>
            <a:r>
              <a:rPr lang="en-US" sz="2000" dirty="0">
                <a:latin typeface="Arial" panose="020B0604020202020204" pitchFamily="34" charset="0"/>
                <a:cs typeface="Arial" panose="020B0604020202020204" pitchFamily="34" charset="0"/>
              </a:rPr>
              <a:t> from the previous render and </a:t>
            </a:r>
            <a:r>
              <a:rPr lang="en-US" sz="2000" dirty="0">
                <a:highlight>
                  <a:srgbClr val="FFFF00"/>
                </a:highlight>
                <a:latin typeface="Arial" panose="020B0604020202020204" pitchFamily="34" charset="0"/>
                <a:cs typeface="Arial" panose="020B0604020202020204" pitchFamily="34" charset="0"/>
              </a:rPr>
              <a:t>[5]</a:t>
            </a:r>
            <a:r>
              <a:rPr lang="en-US" sz="2000" dirty="0">
                <a:latin typeface="Arial" panose="020B0604020202020204" pitchFamily="34" charset="0"/>
                <a:cs typeface="Arial" panose="020B0604020202020204" pitchFamily="34" charset="0"/>
              </a:rPr>
              <a:t> from the next render. Because all items in the array are the same (5 === 5), React would skip the effect. That’s our optimization.</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When we render with </a:t>
            </a:r>
            <a:r>
              <a:rPr lang="en-US" sz="2000" dirty="0">
                <a:highlight>
                  <a:srgbClr val="FFFF00"/>
                </a:highlight>
                <a:latin typeface="Arial" panose="020B0604020202020204" pitchFamily="34" charset="0"/>
                <a:cs typeface="Arial" panose="020B0604020202020204" pitchFamily="34" charset="0"/>
              </a:rPr>
              <a:t>count</a:t>
            </a:r>
            <a:r>
              <a:rPr lang="en-US" sz="2000" dirty="0">
                <a:latin typeface="Arial" panose="020B0604020202020204" pitchFamily="34" charset="0"/>
                <a:cs typeface="Arial" panose="020B0604020202020204" pitchFamily="34" charset="0"/>
              </a:rPr>
              <a:t> updated to </a:t>
            </a:r>
            <a:r>
              <a:rPr lang="en-US" sz="2000" dirty="0">
                <a:highlight>
                  <a:srgbClr val="FFFF00"/>
                </a:highlight>
                <a:latin typeface="Arial" panose="020B0604020202020204" pitchFamily="34" charset="0"/>
                <a:cs typeface="Arial" panose="020B0604020202020204" pitchFamily="34" charset="0"/>
              </a:rPr>
              <a:t>6</a:t>
            </a:r>
            <a:r>
              <a:rPr lang="en-US" sz="2000" dirty="0">
                <a:latin typeface="Arial" panose="020B0604020202020204" pitchFamily="34" charset="0"/>
                <a:cs typeface="Arial" panose="020B0604020202020204" pitchFamily="34" charset="0"/>
              </a:rPr>
              <a:t>, React will compare the items in the </a:t>
            </a:r>
            <a:r>
              <a:rPr lang="en-US" sz="2000" dirty="0">
                <a:highlight>
                  <a:srgbClr val="FFFF00"/>
                </a:highlight>
                <a:latin typeface="Arial" panose="020B0604020202020204" pitchFamily="34" charset="0"/>
                <a:cs typeface="Arial" panose="020B0604020202020204" pitchFamily="34" charset="0"/>
              </a:rPr>
              <a:t>[5]</a:t>
            </a:r>
            <a:r>
              <a:rPr lang="en-US" sz="2000" dirty="0">
                <a:latin typeface="Arial" panose="020B0604020202020204" pitchFamily="34" charset="0"/>
                <a:cs typeface="Arial" panose="020B0604020202020204" pitchFamily="34" charset="0"/>
              </a:rPr>
              <a:t> array from the previous render to items in the </a:t>
            </a:r>
            <a:r>
              <a:rPr lang="en-US" sz="2000" dirty="0">
                <a:highlight>
                  <a:srgbClr val="FFFF00"/>
                </a:highlight>
                <a:latin typeface="Arial" panose="020B0604020202020204" pitchFamily="34" charset="0"/>
                <a:cs typeface="Arial" panose="020B0604020202020204" pitchFamily="34" charset="0"/>
              </a:rPr>
              <a:t>[6]</a:t>
            </a:r>
            <a:r>
              <a:rPr lang="en-US" sz="2000" dirty="0">
                <a:latin typeface="Arial" panose="020B0604020202020204" pitchFamily="34" charset="0"/>
                <a:cs typeface="Arial" panose="020B0604020202020204" pitchFamily="34" charset="0"/>
              </a:rPr>
              <a:t> array from the next render. This time, React will re-apply the effect because </a:t>
            </a:r>
            <a:r>
              <a:rPr lang="en-US" sz="2000" dirty="0">
                <a:highlight>
                  <a:srgbClr val="FFFF00"/>
                </a:highlight>
                <a:latin typeface="Arial" panose="020B0604020202020204" pitchFamily="34" charset="0"/>
                <a:cs typeface="Arial" panose="020B0604020202020204" pitchFamily="34" charset="0"/>
              </a:rPr>
              <a:t>5 !== 6</a:t>
            </a:r>
            <a:r>
              <a:rPr lang="en-US" sz="2000" dirty="0">
                <a:latin typeface="Arial" panose="020B0604020202020204" pitchFamily="34" charset="0"/>
                <a:cs typeface="Arial" panose="020B0604020202020204" pitchFamily="34" charset="0"/>
              </a:rPr>
              <a:t>.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If there are multiple items in the array, React will re-run the effect even if just one of them is different.</a:t>
            </a:r>
          </a:p>
        </p:txBody>
      </p:sp>
    </p:spTree>
    <p:extLst>
      <p:ext uri="{BB962C8B-B14F-4D97-AF65-F5344CB8AC3E}">
        <p14:creationId xmlns:p14="http://schemas.microsoft.com/office/powerpoint/2010/main" val="498414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ABC7352-852D-B946-86E0-20F56B0EA07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35</a:t>
            </a:fld>
            <a:endParaRPr lang="ja-JP" altLang="en-US"/>
          </a:p>
        </p:txBody>
      </p:sp>
      <p:sp>
        <p:nvSpPr>
          <p:cNvPr id="3" name="Rectangle 2">
            <a:extLst>
              <a:ext uri="{FF2B5EF4-FFF2-40B4-BE49-F238E27FC236}">
                <a16:creationId xmlns:a16="http://schemas.microsoft.com/office/drawing/2014/main" id="{8DF3F660-55AD-4247-B588-12DDF5A539AE}"/>
              </a:ext>
            </a:extLst>
          </p:cNvPr>
          <p:cNvSpPr/>
          <p:nvPr/>
        </p:nvSpPr>
        <p:spPr>
          <a:xfrm>
            <a:off x="583596" y="748888"/>
            <a:ext cx="4081567" cy="30777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This also works for effects that have a cleanup phase:</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F43FE27F-BFAA-6845-88DA-407C56565B16}"/>
              </a:ext>
            </a:extLst>
          </p:cNvPr>
          <p:cNvSpPr/>
          <p:nvPr/>
        </p:nvSpPr>
        <p:spPr>
          <a:xfrm>
            <a:off x="893735" y="1329223"/>
            <a:ext cx="8792706" cy="2862322"/>
          </a:xfrm>
          <a:prstGeom prst="rect">
            <a:avLst/>
          </a:prstGeom>
          <a:solidFill>
            <a:schemeClr val="bg1">
              <a:lumMod val="95000"/>
            </a:schemeClr>
          </a:solidFill>
        </p:spPr>
        <p:txBody>
          <a:bodyPr wrap="square">
            <a:spAutoFit/>
          </a:bodyPr>
          <a:lstStyle/>
          <a:p>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(status) {</a:t>
            </a:r>
          </a:p>
          <a:p>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a:t>
            </a:r>
            <a:r>
              <a:rPr lang="en-US" sz="1800" dirty="0" err="1">
                <a:solidFill>
                  <a:srgbClr val="5C6773"/>
                </a:solidFill>
                <a:latin typeface="var(--font-monospace)"/>
              </a:rPr>
              <a:t>status.isOnline</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 =&gt;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i="1" dirty="0">
                <a:solidFill>
                  <a:srgbClr val="ABB0B6"/>
                </a:solidFill>
                <a:latin typeface="var(--font-monospace)"/>
              </a:rPr>
              <a:t>// Only re-subscribe if </a:t>
            </a:r>
            <a:r>
              <a:rPr lang="en-US" sz="1800" i="1" dirty="0" err="1">
                <a:solidFill>
                  <a:srgbClr val="ABB0B6"/>
                </a:solidFill>
                <a:latin typeface="var(--font-monospace)"/>
              </a:rPr>
              <a:t>props.friend.id</a:t>
            </a:r>
            <a:r>
              <a:rPr lang="en-US" sz="1800" i="1" dirty="0">
                <a:solidFill>
                  <a:srgbClr val="ABB0B6"/>
                </a:solidFill>
                <a:latin typeface="var(--font-monospace)"/>
              </a:rPr>
              <a:t> changes</a:t>
            </a:r>
            <a:endParaRPr lang="en-US" sz="1800" dirty="0">
              <a:solidFill>
                <a:srgbClr val="5C6773"/>
              </a:solidFill>
              <a:latin typeface="var(--font-monospace)"/>
            </a:endParaRPr>
          </a:p>
        </p:txBody>
      </p:sp>
      <p:sp>
        <p:nvSpPr>
          <p:cNvPr id="5" name="Rectangle 4">
            <a:extLst>
              <a:ext uri="{FF2B5EF4-FFF2-40B4-BE49-F238E27FC236}">
                <a16:creationId xmlns:a16="http://schemas.microsoft.com/office/drawing/2014/main" id="{8EFCDD9E-93EA-0D4A-86DF-84465976FC90}"/>
              </a:ext>
            </a:extLst>
          </p:cNvPr>
          <p:cNvSpPr/>
          <p:nvPr/>
        </p:nvSpPr>
        <p:spPr>
          <a:xfrm>
            <a:off x="583596" y="4489117"/>
            <a:ext cx="10770204"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In the future, the second argument might get added automatically by a build-time transformation.</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343271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84CCA-6EE1-A245-AA35-F1E7BEA19993}"/>
              </a:ext>
            </a:extLst>
          </p:cNvPr>
          <p:cNvSpPr>
            <a:spLocks noGrp="1"/>
          </p:cNvSpPr>
          <p:nvPr>
            <p:ph type="title"/>
          </p:nvPr>
        </p:nvSpPr>
        <p:spPr/>
        <p:txBody>
          <a:bodyPr/>
          <a:lstStyle/>
          <a:p>
            <a:r>
              <a:rPr lang="en-US" dirty="0"/>
              <a:t>Rules of Hooks</a:t>
            </a:r>
            <a:endParaRPr lang="en-VN" dirty="0"/>
          </a:p>
        </p:txBody>
      </p:sp>
      <p:sp>
        <p:nvSpPr>
          <p:cNvPr id="3" name="Text Placeholder 2">
            <a:extLst>
              <a:ext uri="{FF2B5EF4-FFF2-40B4-BE49-F238E27FC236}">
                <a16:creationId xmlns:a16="http://schemas.microsoft.com/office/drawing/2014/main" id="{ABE7AF6A-6BDA-6145-B584-F5F090ED2B9F}"/>
              </a:ext>
            </a:extLst>
          </p:cNvPr>
          <p:cNvSpPr>
            <a:spLocks noGrp="1"/>
          </p:cNvSpPr>
          <p:nvPr>
            <p:ph type="body" idx="1"/>
          </p:nvPr>
        </p:nvSpPr>
        <p:spPr/>
        <p:txBody>
          <a:bodyPr/>
          <a:lstStyle/>
          <a:p>
            <a:pPr marL="571500" indent="-342900">
              <a:buClr>
                <a:schemeClr val="bg1"/>
              </a:buClr>
              <a:buFont typeface="Arial" panose="020B0604020202020204" pitchFamily="34" charset="0"/>
              <a:buChar char="•"/>
            </a:pPr>
            <a:r>
              <a:rPr lang="en-US" dirty="0"/>
              <a:t>Only Call Hooks at the Top Level</a:t>
            </a:r>
          </a:p>
          <a:p>
            <a:pPr marL="571500" indent="-342900">
              <a:buClr>
                <a:schemeClr val="bg1"/>
              </a:buClr>
              <a:buFont typeface="Arial" panose="020B0604020202020204" pitchFamily="34" charset="0"/>
              <a:buChar char="•"/>
            </a:pPr>
            <a:r>
              <a:rPr lang="en-US" dirty="0"/>
              <a:t>Only Call Hooks from React Functions</a:t>
            </a:r>
            <a:endParaRPr lang="en-VN" dirty="0"/>
          </a:p>
        </p:txBody>
      </p:sp>
      <p:sp>
        <p:nvSpPr>
          <p:cNvPr id="4" name="Slide Number Placeholder 3">
            <a:extLst>
              <a:ext uri="{FF2B5EF4-FFF2-40B4-BE49-F238E27FC236}">
                <a16:creationId xmlns:a16="http://schemas.microsoft.com/office/drawing/2014/main" id="{69B67836-8122-2241-AB75-1A8853B53766}"/>
              </a:ext>
            </a:extLst>
          </p:cNvPr>
          <p:cNvSpPr>
            <a:spLocks noGrp="1"/>
          </p:cNvSpPr>
          <p:nvPr>
            <p:ph type="sldNum" idx="12"/>
          </p:nvPr>
        </p:nvSpPr>
        <p:spPr/>
        <p:txBody>
          <a:bodyPr/>
          <a:lstStyle/>
          <a:p>
            <a:fld id="{00000000-1234-1234-1234-123412341234}" type="slidenum">
              <a:rPr lang="en-US" altLang="ja-JP" smtClean="0"/>
              <a:pPr/>
              <a:t>36</a:t>
            </a:fld>
            <a:endParaRPr lang="ja-JP" altLang="en-US"/>
          </a:p>
        </p:txBody>
      </p:sp>
    </p:spTree>
    <p:extLst>
      <p:ext uri="{BB962C8B-B14F-4D97-AF65-F5344CB8AC3E}">
        <p14:creationId xmlns:p14="http://schemas.microsoft.com/office/powerpoint/2010/main" val="35070322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ABEFF8-FE27-AF49-8709-1E7B39AF2FCD}"/>
              </a:ext>
            </a:extLst>
          </p:cNvPr>
          <p:cNvSpPr>
            <a:spLocks noGrp="1"/>
          </p:cNvSpPr>
          <p:nvPr>
            <p:ph type="sldNum" idx="12"/>
          </p:nvPr>
        </p:nvSpPr>
        <p:spPr/>
        <p:txBody>
          <a:bodyPr/>
          <a:lstStyle/>
          <a:p>
            <a:fld id="{00000000-1234-1234-1234-123412341234}" type="slidenum">
              <a:rPr lang="en-US" altLang="ja-JP" smtClean="0"/>
              <a:pPr/>
              <a:t>37</a:t>
            </a:fld>
            <a:endParaRPr lang="ja-JP" altLang="en-US"/>
          </a:p>
        </p:txBody>
      </p:sp>
      <p:sp>
        <p:nvSpPr>
          <p:cNvPr id="5" name="Rectangle 4">
            <a:extLst>
              <a:ext uri="{FF2B5EF4-FFF2-40B4-BE49-F238E27FC236}">
                <a16:creationId xmlns:a16="http://schemas.microsoft.com/office/drawing/2014/main" id="{36089D23-D0D3-214E-B3F7-F5BB7803BEB7}"/>
              </a:ext>
            </a:extLst>
          </p:cNvPr>
          <p:cNvSpPr/>
          <p:nvPr/>
        </p:nvSpPr>
        <p:spPr>
          <a:xfrm>
            <a:off x="1751308" y="2736503"/>
            <a:ext cx="8927024" cy="1477328"/>
          </a:xfrm>
          <a:prstGeom prst="rect">
            <a:avLst/>
          </a:prstGeom>
        </p:spPr>
        <p:txBody>
          <a:bodyPr wrap="square">
            <a:spAutoFit/>
          </a:bodyPr>
          <a:lstStyle/>
          <a:p>
            <a:pPr>
              <a:spcBef>
                <a:spcPts val="600"/>
              </a:spcBef>
              <a:spcAft>
                <a:spcPts val="600"/>
              </a:spcAft>
            </a:pPr>
            <a:r>
              <a:rPr lang="en-US" sz="2000" i="1" dirty="0">
                <a:solidFill>
                  <a:srgbClr val="6D6D6D"/>
                </a:solidFill>
                <a:latin typeface="Arial" panose="020B0604020202020204" pitchFamily="34" charset="0"/>
                <a:cs typeface="Arial" panose="020B0604020202020204" pitchFamily="34" charset="0"/>
              </a:rPr>
              <a:t>Hooks</a:t>
            </a:r>
            <a:r>
              <a:rPr lang="en-US" sz="2000" dirty="0">
                <a:solidFill>
                  <a:srgbClr val="6D6D6D"/>
                </a:solidFill>
                <a:latin typeface="Arial" panose="020B0604020202020204" pitchFamily="34" charset="0"/>
                <a:cs typeface="Arial" panose="020B0604020202020204" pitchFamily="34" charset="0"/>
              </a:rPr>
              <a:t> are a new addition in React 16.8. They let you use state and other React features without writing a class.</a:t>
            </a:r>
          </a:p>
          <a:p>
            <a:pPr>
              <a:spcBef>
                <a:spcPts val="600"/>
              </a:spcBef>
              <a:spcAft>
                <a:spcPts val="600"/>
              </a:spcAft>
            </a:pPr>
            <a:r>
              <a:rPr lang="en-US" sz="2000" dirty="0">
                <a:latin typeface="Arial" panose="020B0604020202020204" pitchFamily="34" charset="0"/>
                <a:cs typeface="Arial" panose="020B0604020202020204" pitchFamily="34" charset="0"/>
              </a:rPr>
              <a:t>Hooks are JavaScript functions, but you need to follow two rules when using them. We provide a </a:t>
            </a:r>
            <a:r>
              <a:rPr lang="en-US" sz="2000" dirty="0">
                <a:solidFill>
                  <a:srgbClr val="1A1A1A"/>
                </a:solidFill>
                <a:latin typeface="Arial" panose="020B0604020202020204" pitchFamily="34" charset="0"/>
                <a:cs typeface="Arial" panose="020B0604020202020204" pitchFamily="34" charset="0"/>
                <a:hlinkClick r:id="rId2"/>
              </a:rPr>
              <a:t>linter plugin</a:t>
            </a:r>
            <a:r>
              <a:rPr lang="en-US" sz="2000" dirty="0">
                <a:latin typeface="Arial" panose="020B0604020202020204" pitchFamily="34" charset="0"/>
                <a:cs typeface="Arial" panose="020B0604020202020204" pitchFamily="34" charset="0"/>
              </a:rPr>
              <a:t> to enforce these rules automatically:</a:t>
            </a:r>
          </a:p>
        </p:txBody>
      </p:sp>
    </p:spTree>
    <p:extLst>
      <p:ext uri="{BB962C8B-B14F-4D97-AF65-F5344CB8AC3E}">
        <p14:creationId xmlns:p14="http://schemas.microsoft.com/office/powerpoint/2010/main" val="9340278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84D95C2-E89A-4741-BC70-30476C79B1E5}"/>
              </a:ext>
            </a:extLst>
          </p:cNvPr>
          <p:cNvSpPr>
            <a:spLocks noGrp="1"/>
          </p:cNvSpPr>
          <p:nvPr>
            <p:ph type="title"/>
          </p:nvPr>
        </p:nvSpPr>
        <p:spPr/>
        <p:txBody>
          <a:bodyPr/>
          <a:lstStyle/>
          <a:p>
            <a:r>
              <a:rPr lang="en-US" dirty="0"/>
              <a:t>Only Call Hooks at the Top Level</a:t>
            </a:r>
            <a:endParaRPr lang="en-VN" dirty="0"/>
          </a:p>
        </p:txBody>
      </p:sp>
      <p:sp>
        <p:nvSpPr>
          <p:cNvPr id="2" name="Slide Number Placeholder 1">
            <a:extLst>
              <a:ext uri="{FF2B5EF4-FFF2-40B4-BE49-F238E27FC236}">
                <a16:creationId xmlns:a16="http://schemas.microsoft.com/office/drawing/2014/main" id="{BC889AC3-CB23-8C46-90CF-6ED9A5935E4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38</a:t>
            </a:fld>
            <a:endParaRPr lang="ja-JP" altLang="en-US"/>
          </a:p>
        </p:txBody>
      </p:sp>
      <p:sp>
        <p:nvSpPr>
          <p:cNvPr id="4" name="Rectangle 3">
            <a:extLst>
              <a:ext uri="{FF2B5EF4-FFF2-40B4-BE49-F238E27FC236}">
                <a16:creationId xmlns:a16="http://schemas.microsoft.com/office/drawing/2014/main" id="{9520E1B7-3506-6D4C-87E5-261EA78817AC}"/>
              </a:ext>
            </a:extLst>
          </p:cNvPr>
          <p:cNvSpPr/>
          <p:nvPr/>
        </p:nvSpPr>
        <p:spPr>
          <a:xfrm>
            <a:off x="838199" y="2335080"/>
            <a:ext cx="10382573" cy="3016210"/>
          </a:xfrm>
          <a:prstGeom prst="rect">
            <a:avLst/>
          </a:prstGeom>
        </p:spPr>
        <p:txBody>
          <a:bodyPr wrap="square">
            <a:spAutoFit/>
          </a:bodyPr>
          <a:lstStyle/>
          <a:p>
            <a:pPr>
              <a:spcBef>
                <a:spcPts val="600"/>
              </a:spcBef>
              <a:spcAft>
                <a:spcPts val="600"/>
              </a:spcAft>
            </a:pPr>
            <a:r>
              <a:rPr lang="en-US" sz="2000" b="1" dirty="0">
                <a:latin typeface="Arial" panose="020B0604020202020204" pitchFamily="34" charset="0"/>
                <a:cs typeface="Arial" panose="020B0604020202020204" pitchFamily="34" charset="0"/>
              </a:rPr>
              <a:t>Don’t call Hooks inside loops, conditions, or nested functions</a:t>
            </a:r>
            <a:r>
              <a:rPr lang="en-US" sz="2000" dirty="0">
                <a:latin typeface="Arial" panose="020B0604020202020204" pitchFamily="34" charset="0"/>
                <a:cs typeface="Arial" panose="020B0604020202020204" pitchFamily="34" charset="0"/>
              </a:rPr>
              <a:t>. </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Instead, always use Hooks at the top level of your React function, before any early returns.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By following this rule, you ensure that Hooks are called in the same order each time a component renders.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That’s what allows React to correctly preserve the state of Hooks between multiple </a:t>
            </a:r>
            <a:r>
              <a:rPr lang="en-US" sz="2000" dirty="0" err="1">
                <a:highlight>
                  <a:srgbClr val="FFFF00"/>
                </a:highlight>
                <a:latin typeface="Arial" panose="020B0604020202020204" pitchFamily="34" charset="0"/>
                <a:cs typeface="Arial" panose="020B0604020202020204" pitchFamily="34" charset="0"/>
              </a:rPr>
              <a:t>useState</a:t>
            </a:r>
            <a:r>
              <a:rPr lang="en-US" sz="2000" dirty="0">
                <a:latin typeface="Arial" panose="020B0604020202020204" pitchFamily="34" charset="0"/>
                <a:cs typeface="Arial" panose="020B0604020202020204" pitchFamily="34" charset="0"/>
              </a:rPr>
              <a:t> and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calls. (If you’re curious, we’ll explain this in depth </a:t>
            </a:r>
            <a:r>
              <a:rPr lang="en-US" sz="2000" dirty="0">
                <a:latin typeface="Arial" panose="020B0604020202020204" pitchFamily="34" charset="0"/>
                <a:cs typeface="Arial" panose="020B0604020202020204" pitchFamily="34" charset="0"/>
                <a:hlinkClick r:id="rId2"/>
              </a:rPr>
              <a:t>below</a:t>
            </a:r>
            <a:r>
              <a:rPr lang="en-US" sz="20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1553296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BA456-8E15-024F-9DF7-B870D6E4F08B}"/>
              </a:ext>
            </a:extLst>
          </p:cNvPr>
          <p:cNvSpPr>
            <a:spLocks noGrp="1"/>
          </p:cNvSpPr>
          <p:nvPr>
            <p:ph type="title"/>
          </p:nvPr>
        </p:nvSpPr>
        <p:spPr/>
        <p:txBody>
          <a:bodyPr/>
          <a:lstStyle/>
          <a:p>
            <a:r>
              <a:rPr lang="en-US" dirty="0"/>
              <a:t>Only Call Hooks from React Functions</a:t>
            </a:r>
            <a:endParaRPr lang="en-VN" dirty="0"/>
          </a:p>
        </p:txBody>
      </p:sp>
      <p:sp>
        <p:nvSpPr>
          <p:cNvPr id="3" name="Slide Number Placeholder 2">
            <a:extLst>
              <a:ext uri="{FF2B5EF4-FFF2-40B4-BE49-F238E27FC236}">
                <a16:creationId xmlns:a16="http://schemas.microsoft.com/office/drawing/2014/main" id="{1ACBF19E-FEFE-D74D-A184-B7242A2FDA1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39</a:t>
            </a:fld>
            <a:endParaRPr lang="ja-JP" altLang="en-US"/>
          </a:p>
        </p:txBody>
      </p:sp>
      <p:sp>
        <p:nvSpPr>
          <p:cNvPr id="4" name="Rectangle 3">
            <a:extLst>
              <a:ext uri="{FF2B5EF4-FFF2-40B4-BE49-F238E27FC236}">
                <a16:creationId xmlns:a16="http://schemas.microsoft.com/office/drawing/2014/main" id="{DDF7D5AB-4CF4-FB4C-9EE6-830924FCF54C}"/>
              </a:ext>
            </a:extLst>
          </p:cNvPr>
          <p:cNvSpPr/>
          <p:nvPr/>
        </p:nvSpPr>
        <p:spPr>
          <a:xfrm>
            <a:off x="1358685" y="2259449"/>
            <a:ext cx="9040678" cy="2400657"/>
          </a:xfrm>
          <a:prstGeom prst="rect">
            <a:avLst/>
          </a:prstGeom>
        </p:spPr>
        <p:txBody>
          <a:bodyPr wrap="square">
            <a:spAutoFit/>
          </a:bodyPr>
          <a:lstStyle/>
          <a:p>
            <a:pPr>
              <a:spcBef>
                <a:spcPts val="600"/>
              </a:spcBef>
              <a:spcAft>
                <a:spcPts val="600"/>
              </a:spcAft>
            </a:pPr>
            <a:r>
              <a:rPr lang="en-US" sz="2000" b="1" dirty="0">
                <a:latin typeface="Arial" panose="020B0604020202020204" pitchFamily="34" charset="0"/>
                <a:cs typeface="Arial" panose="020B0604020202020204" pitchFamily="34" charset="0"/>
              </a:rPr>
              <a:t>Don’t call Hooks from regular JavaScript functions</a:t>
            </a:r>
            <a:r>
              <a:rPr lang="en-US" sz="2000" dirty="0">
                <a:latin typeface="Arial" panose="020B0604020202020204" pitchFamily="34" charset="0"/>
                <a:cs typeface="Arial" panose="020B0604020202020204" pitchFamily="34" charset="0"/>
              </a:rPr>
              <a:t>. Instead, you can:</a:t>
            </a:r>
          </a:p>
          <a:p>
            <a:pPr>
              <a:spcBef>
                <a:spcPts val="600"/>
              </a:spcBef>
              <a:spcAft>
                <a:spcPts val="600"/>
              </a:spcAft>
            </a:pPr>
            <a:r>
              <a:rPr lang="en-VN" sz="2000" dirty="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Call Hooks from React function components.</a:t>
            </a:r>
          </a:p>
          <a:p>
            <a:pPr>
              <a:spcBef>
                <a:spcPts val="600"/>
              </a:spcBef>
              <a:spcAft>
                <a:spcPts val="600"/>
              </a:spcAft>
            </a:pPr>
            <a:r>
              <a:rPr lang="en-VN" sz="2000" dirty="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Call Hooks from custom Hooks (we’ll learn about them </a:t>
            </a:r>
            <a:r>
              <a:rPr lang="en-US" sz="2000" dirty="0">
                <a:latin typeface="Arial" panose="020B0604020202020204" pitchFamily="34" charset="0"/>
                <a:cs typeface="Arial" panose="020B0604020202020204" pitchFamily="34" charset="0"/>
                <a:hlinkClick r:id="rId2"/>
              </a:rPr>
              <a:t>on the next page</a:t>
            </a:r>
            <a:r>
              <a:rPr lang="en-US" sz="2000" dirty="0">
                <a:latin typeface="Arial" panose="020B0604020202020204" pitchFamily="34" charset="0"/>
                <a:cs typeface="Arial" panose="020B0604020202020204" pitchFamily="34" charset="0"/>
              </a:rPr>
              <a:t>).</a:t>
            </a:r>
          </a:p>
          <a:p>
            <a:pPr>
              <a:spcBef>
                <a:spcPts val="600"/>
              </a:spcBef>
              <a:spcAft>
                <a:spcPts val="600"/>
              </a:spcAft>
            </a:pPr>
            <a:r>
              <a:rPr lang="en-US" sz="2000" dirty="0">
                <a:latin typeface="Arial" panose="020B0604020202020204" pitchFamily="34" charset="0"/>
                <a:cs typeface="Arial" panose="020B0604020202020204" pitchFamily="34" charset="0"/>
              </a:rPr>
              <a:t>By following this rule, you ensure that all stateful logic in a component is clearly visible from its source code.</a:t>
            </a:r>
          </a:p>
        </p:txBody>
      </p:sp>
    </p:spTree>
    <p:extLst>
      <p:ext uri="{BB962C8B-B14F-4D97-AF65-F5344CB8AC3E}">
        <p14:creationId xmlns:p14="http://schemas.microsoft.com/office/powerpoint/2010/main" val="1160777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1638DFB-43E7-0E40-8740-3D9A56117B86}"/>
              </a:ext>
            </a:extLst>
          </p:cNvPr>
          <p:cNvSpPr>
            <a:spLocks noGrp="1"/>
          </p:cNvSpPr>
          <p:nvPr>
            <p:ph type="sldNum" idx="12"/>
          </p:nvPr>
        </p:nvSpPr>
        <p:spPr/>
        <p:txBody>
          <a:bodyPr/>
          <a:lstStyle/>
          <a:p>
            <a:fld id="{00000000-1234-1234-1234-123412341234}" type="slidenum">
              <a:rPr lang="en-US" altLang="ja-JP" smtClean="0"/>
              <a:pPr/>
              <a:t>4</a:t>
            </a:fld>
            <a:endParaRPr lang="ja-JP" altLang="en-US"/>
          </a:p>
        </p:txBody>
      </p:sp>
      <p:sp>
        <p:nvSpPr>
          <p:cNvPr id="5" name="Rectangle 4">
            <a:extLst>
              <a:ext uri="{FF2B5EF4-FFF2-40B4-BE49-F238E27FC236}">
                <a16:creationId xmlns:a16="http://schemas.microsoft.com/office/drawing/2014/main" id="{F3CFAB71-71F7-1D4E-8ED7-0045F3F56975}"/>
              </a:ext>
            </a:extLst>
          </p:cNvPr>
          <p:cNvSpPr/>
          <p:nvPr/>
        </p:nvSpPr>
        <p:spPr>
          <a:xfrm>
            <a:off x="887278" y="984428"/>
            <a:ext cx="10466522" cy="1169551"/>
          </a:xfrm>
          <a:prstGeom prst="rect">
            <a:avLst/>
          </a:prstGeom>
        </p:spPr>
        <p:txBody>
          <a:bodyPr wrap="square">
            <a:spAutoFit/>
          </a:bodyPr>
          <a:lstStyle/>
          <a:p>
            <a:pPr>
              <a:spcBef>
                <a:spcPts val="600"/>
              </a:spcBef>
              <a:spcAft>
                <a:spcPts val="600"/>
              </a:spcAft>
            </a:pPr>
            <a:r>
              <a:rPr lang="en-US" sz="2000" i="1" dirty="0">
                <a:solidFill>
                  <a:srgbClr val="6D6D6D"/>
                </a:solidFill>
                <a:latin typeface="Arial" panose="020B0604020202020204" pitchFamily="34" charset="0"/>
                <a:cs typeface="Arial" panose="020B0604020202020204" pitchFamily="34" charset="0"/>
              </a:rPr>
              <a:t>Hooks</a:t>
            </a:r>
            <a:r>
              <a:rPr lang="en-US" sz="2000" dirty="0">
                <a:solidFill>
                  <a:srgbClr val="6D6D6D"/>
                </a:solidFill>
                <a:latin typeface="Arial" panose="020B0604020202020204" pitchFamily="34" charset="0"/>
                <a:cs typeface="Arial" panose="020B0604020202020204" pitchFamily="34" charset="0"/>
              </a:rPr>
              <a:t> are a new addition in React 16.8. They let you use state and other React features without writing a class.</a:t>
            </a:r>
          </a:p>
          <a:p>
            <a:pPr>
              <a:spcBef>
                <a:spcPts val="600"/>
              </a:spcBef>
              <a:spcAft>
                <a:spcPts val="600"/>
              </a:spcAft>
            </a:pPr>
            <a:r>
              <a:rPr lang="en-US" sz="2000" dirty="0">
                <a:latin typeface="Arial" panose="020B0604020202020204" pitchFamily="34" charset="0"/>
                <a:cs typeface="Arial" panose="020B0604020202020204" pitchFamily="34" charset="0"/>
              </a:rPr>
              <a:t>The </a:t>
            </a:r>
            <a:r>
              <a:rPr lang="en-US" sz="2000" i="1" dirty="0">
                <a:latin typeface="Arial" panose="020B0604020202020204" pitchFamily="34" charset="0"/>
                <a:cs typeface="Arial" panose="020B0604020202020204" pitchFamily="34" charset="0"/>
              </a:rPr>
              <a:t>Effect Hook</a:t>
            </a:r>
            <a:r>
              <a:rPr lang="en-US" sz="2000" dirty="0">
                <a:latin typeface="Arial" panose="020B0604020202020204" pitchFamily="34" charset="0"/>
                <a:cs typeface="Arial" panose="020B0604020202020204" pitchFamily="34" charset="0"/>
              </a:rPr>
              <a:t> lets you perform side effects in function components:</a:t>
            </a:r>
          </a:p>
        </p:txBody>
      </p:sp>
      <p:sp>
        <p:nvSpPr>
          <p:cNvPr id="7" name="Rectangle 6">
            <a:extLst>
              <a:ext uri="{FF2B5EF4-FFF2-40B4-BE49-F238E27FC236}">
                <a16:creationId xmlns:a16="http://schemas.microsoft.com/office/drawing/2014/main" id="{C50C5DD1-7936-AC4A-A9DD-D9EAF58790AB}"/>
              </a:ext>
            </a:extLst>
          </p:cNvPr>
          <p:cNvSpPr/>
          <p:nvPr/>
        </p:nvSpPr>
        <p:spPr>
          <a:xfrm>
            <a:off x="537274" y="2693074"/>
            <a:ext cx="6096000" cy="2862322"/>
          </a:xfrm>
          <a:prstGeom prst="rect">
            <a:avLst/>
          </a:prstGeom>
          <a:solidFill>
            <a:schemeClr val="bg1">
              <a:lumMod val="95000"/>
            </a:schemeClr>
          </a:solidFill>
        </p:spPr>
        <p:txBody>
          <a:bodyPr>
            <a:spAutoFit/>
          </a:bodyPr>
          <a:lstStyle/>
          <a:p>
            <a:r>
              <a:rPr lang="en-US" sz="1800" dirty="0">
                <a:solidFill>
                  <a:srgbClr val="F2590C"/>
                </a:solidFill>
                <a:latin typeface="var(--font-monospace)"/>
              </a:rPr>
              <a:t>import</a:t>
            </a:r>
            <a:r>
              <a:rPr lang="en-US" sz="1800" dirty="0">
                <a:solidFill>
                  <a:srgbClr val="5C6773"/>
                </a:solidFill>
                <a:latin typeface="var(--font-monospace)"/>
              </a:rPr>
              <a:t> </a:t>
            </a:r>
            <a:r>
              <a:rPr lang="en-US" sz="1800" dirty="0">
                <a:solidFill>
                  <a:srgbClr val="41A6D9"/>
                </a:solidFill>
                <a:latin typeface="var(--font-monospace)"/>
              </a:rPr>
              <a:t>React</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 </a:t>
            </a:r>
            <a:r>
              <a:rPr lang="en-US" sz="1800" dirty="0">
                <a:solidFill>
                  <a:srgbClr val="F2590C"/>
                </a:solidFill>
                <a:latin typeface="var(--font-monospace)"/>
              </a:rPr>
              <a:t>from</a:t>
            </a:r>
            <a:r>
              <a:rPr lang="en-US" sz="1800" dirty="0">
                <a:solidFill>
                  <a:srgbClr val="5C6773"/>
                </a:solidFill>
                <a:latin typeface="var(--font-monospace)"/>
              </a:rPr>
              <a:t> </a:t>
            </a:r>
            <a:r>
              <a:rPr lang="en-US" sz="1800" dirty="0">
                <a:solidFill>
                  <a:srgbClr val="86B300"/>
                </a:solidFill>
                <a:latin typeface="var(--font-monospace)"/>
              </a:rPr>
              <a:t>'react'</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a:solidFill>
                  <a:srgbClr val="41A6D9"/>
                </a:solidFill>
                <a:latin typeface="var(--font-monospace)"/>
              </a:rPr>
              <a:t>Example</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[count, </a:t>
            </a:r>
            <a:r>
              <a:rPr lang="en-US" sz="1800" dirty="0" err="1">
                <a:solidFill>
                  <a:srgbClr val="5C6773"/>
                </a:solidFill>
                <a:latin typeface="var(--font-monospace)"/>
              </a:rPr>
              <a:t>setCount</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08C36"/>
                </a:solidFill>
                <a:latin typeface="var(--font-monospace)"/>
              </a:rPr>
              <a:t>0</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i="1" dirty="0">
                <a:solidFill>
                  <a:srgbClr val="ABB0B6"/>
                </a:solidFill>
                <a:latin typeface="var(--font-monospace)"/>
              </a:rPr>
              <a:t>// Similar to </a:t>
            </a:r>
            <a:r>
              <a:rPr lang="en-US" sz="1800" i="1" dirty="0" err="1">
                <a:solidFill>
                  <a:srgbClr val="ABB0B6"/>
                </a:solidFill>
                <a:latin typeface="var(--font-monospace)"/>
              </a:rPr>
              <a:t>componentDidMount</a:t>
            </a:r>
            <a:r>
              <a:rPr lang="en-US" sz="1800" i="1" dirty="0">
                <a:solidFill>
                  <a:srgbClr val="ABB0B6"/>
                </a:solidFill>
                <a:latin typeface="var(--font-monospace)"/>
              </a:rPr>
              <a:t> and </a:t>
            </a:r>
            <a:r>
              <a:rPr lang="en-US" sz="1800" i="1" dirty="0" err="1">
                <a:solidFill>
                  <a:srgbClr val="ABB0B6"/>
                </a:solidFill>
                <a:latin typeface="var(--font-monospace)"/>
              </a:rPr>
              <a:t>componentDidUpdate</a:t>
            </a:r>
            <a:r>
              <a:rPr lang="en-US" sz="1800" i="1" dirty="0">
                <a:solidFill>
                  <a:srgbClr val="ABB0B6"/>
                </a:solidFill>
                <a:latin typeface="var(--font-monospace)"/>
              </a:rPr>
              <a:t>:</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i="1" dirty="0">
                <a:solidFill>
                  <a:srgbClr val="ABB0B6"/>
                </a:solidFill>
                <a:latin typeface="var(--font-monospace)"/>
              </a:rPr>
              <a:t>// Update the document title using the browser API</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a:t>
            </a:r>
            <a:r>
              <a:rPr lang="en-US" sz="1800" dirty="0">
                <a:solidFill>
                  <a:srgbClr val="86B300"/>
                </a:solidFill>
                <a:latin typeface="var(--font-monospace)"/>
              </a:rPr>
              <a:t>`You clicked </a:t>
            </a:r>
            <a:r>
              <a:rPr lang="en-US" sz="1800" dirty="0">
                <a:solidFill>
                  <a:srgbClr val="5C6773"/>
                </a:solidFill>
                <a:latin typeface="var(--font-monospace)"/>
              </a:rPr>
              <a:t>${count}</a:t>
            </a:r>
            <a:r>
              <a:rPr lang="en-US" sz="1800" dirty="0">
                <a:solidFill>
                  <a:srgbClr val="86B300"/>
                </a:solidFill>
                <a:latin typeface="var(--font-monospace)"/>
              </a:rPr>
              <a:t> times`</a:t>
            </a:r>
            <a:r>
              <a:rPr lang="en-US" sz="1800" dirty="0">
                <a:solidFill>
                  <a:srgbClr val="5C6773"/>
                </a:solidFill>
                <a:latin typeface="var(--font-monospace)"/>
              </a:rPr>
              <a:t>;</a:t>
            </a:r>
          </a:p>
          <a:p>
            <a:r>
              <a:rPr lang="en-US" sz="1800" dirty="0">
                <a:solidFill>
                  <a:srgbClr val="5C6773"/>
                </a:solidFill>
                <a:latin typeface="var(--font-monospace)"/>
              </a:rPr>
              <a:t>  });</a:t>
            </a:r>
          </a:p>
        </p:txBody>
      </p:sp>
      <p:sp>
        <p:nvSpPr>
          <p:cNvPr id="8" name="Rectangle 7">
            <a:extLst>
              <a:ext uri="{FF2B5EF4-FFF2-40B4-BE49-F238E27FC236}">
                <a16:creationId xmlns:a16="http://schemas.microsoft.com/office/drawing/2014/main" id="{3F2AB5ED-320A-D245-B922-AB7997837E22}"/>
              </a:ext>
            </a:extLst>
          </p:cNvPr>
          <p:cNvSpPr/>
          <p:nvPr/>
        </p:nvSpPr>
        <p:spPr>
          <a:xfrm>
            <a:off x="6798590" y="2878287"/>
            <a:ext cx="5011119" cy="2585323"/>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&lt;div&gt;</a:t>
            </a:r>
          </a:p>
          <a:p>
            <a:r>
              <a:rPr lang="en-US" sz="1800" dirty="0">
                <a:solidFill>
                  <a:srgbClr val="5C6773"/>
                </a:solidFill>
                <a:latin typeface="var(--font-monospace)"/>
              </a:rPr>
              <a:t>      &lt;p&gt;</a:t>
            </a:r>
            <a:r>
              <a:rPr lang="en-US" sz="1800" dirty="0">
                <a:solidFill>
                  <a:srgbClr val="41A6D9"/>
                </a:solidFill>
                <a:latin typeface="var(--font-monospace)"/>
              </a:rPr>
              <a:t>You</a:t>
            </a:r>
            <a:r>
              <a:rPr lang="en-US" sz="1800" dirty="0">
                <a:solidFill>
                  <a:srgbClr val="5C6773"/>
                </a:solidFill>
                <a:latin typeface="var(--font-monospace)"/>
              </a:rPr>
              <a:t> clicked {count} times&lt;/p&gt;</a:t>
            </a:r>
          </a:p>
          <a:p>
            <a:r>
              <a:rPr lang="en-US" sz="1800" dirty="0">
                <a:solidFill>
                  <a:srgbClr val="5C6773"/>
                </a:solidFill>
                <a:latin typeface="var(--font-monospace)"/>
              </a:rPr>
              <a:t>      &lt;button </a:t>
            </a:r>
            <a:r>
              <a:rPr lang="en-US" sz="1800" dirty="0" err="1">
                <a:solidFill>
                  <a:srgbClr val="5C6773"/>
                </a:solidFill>
                <a:latin typeface="var(--font-monospace)"/>
              </a:rPr>
              <a:t>onClick</a:t>
            </a:r>
            <a:r>
              <a:rPr lang="en-US" sz="1800" dirty="0">
                <a:solidFill>
                  <a:srgbClr val="5C6773"/>
                </a:solidFill>
                <a:latin typeface="var(--font-monospace)"/>
              </a:rPr>
              <a:t>={() =&gt; </a:t>
            </a:r>
            <a:r>
              <a:rPr lang="en-US" sz="1800" dirty="0" err="1">
                <a:solidFill>
                  <a:srgbClr val="5C6773"/>
                </a:solidFill>
                <a:latin typeface="var(--font-monospace)"/>
              </a:rPr>
              <a:t>setCount</a:t>
            </a:r>
            <a:r>
              <a:rPr lang="en-US" sz="1800" dirty="0">
                <a:solidFill>
                  <a:srgbClr val="5C6773"/>
                </a:solidFill>
                <a:latin typeface="var(--font-monospace)"/>
              </a:rPr>
              <a:t>(count + </a:t>
            </a:r>
            <a:r>
              <a:rPr lang="en-US" sz="1800" dirty="0">
                <a:solidFill>
                  <a:srgbClr val="F08C36"/>
                </a:solidFill>
                <a:latin typeface="var(--font-monospace)"/>
              </a:rPr>
              <a:t>1</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a:solidFill>
                  <a:srgbClr val="41A6D9"/>
                </a:solidFill>
                <a:latin typeface="var(--font-monospace)"/>
              </a:rPr>
              <a:t>Click</a:t>
            </a:r>
            <a:r>
              <a:rPr lang="en-US" sz="1800" dirty="0">
                <a:solidFill>
                  <a:srgbClr val="5C6773"/>
                </a:solidFill>
                <a:latin typeface="var(--font-monospace)"/>
              </a:rPr>
              <a:t> me</a:t>
            </a:r>
          </a:p>
          <a:p>
            <a:r>
              <a:rPr lang="en-US" sz="1800" dirty="0">
                <a:solidFill>
                  <a:srgbClr val="5C6773"/>
                </a:solidFill>
                <a:latin typeface="var(--font-monospace)"/>
              </a:rPr>
              <a:t>      &lt;/button&gt;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400596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9C0C392-0F11-0E42-9C21-C6FBCC49FF36}"/>
              </a:ext>
            </a:extLst>
          </p:cNvPr>
          <p:cNvSpPr/>
          <p:nvPr/>
        </p:nvSpPr>
        <p:spPr>
          <a:xfrm>
            <a:off x="1327689" y="3297580"/>
            <a:ext cx="7594168" cy="3416320"/>
          </a:xfrm>
          <a:prstGeom prst="rect">
            <a:avLst/>
          </a:prstGeom>
          <a:solidFill>
            <a:schemeClr val="bg1">
              <a:lumMod val="95000"/>
            </a:schemeClr>
          </a:solidFill>
        </p:spPr>
        <p:txBody>
          <a:bodyPr wrap="square">
            <a:spAutoFit/>
          </a:bodyPr>
          <a:lstStyle/>
          <a:p>
            <a:r>
              <a:rPr lang="en-US" sz="1800" i="1" dirty="0">
                <a:solidFill>
                  <a:srgbClr val="ABB0B6"/>
                </a:solidFill>
                <a:latin typeface="var(--font-monospace)"/>
              </a:rPr>
              <a:t>// Your </a:t>
            </a:r>
            <a:r>
              <a:rPr lang="en-US" sz="1800" i="1" dirty="0" err="1">
                <a:solidFill>
                  <a:srgbClr val="ABB0B6"/>
                </a:solidFill>
                <a:latin typeface="var(--font-monospace)"/>
              </a:rPr>
              <a:t>ESLint</a:t>
            </a:r>
            <a:r>
              <a:rPr lang="en-US" sz="1800" i="1" dirty="0">
                <a:solidFill>
                  <a:srgbClr val="ABB0B6"/>
                </a:solidFill>
                <a:latin typeface="var(--font-monospace)"/>
              </a:rPr>
              <a:t> configuration</a:t>
            </a:r>
            <a:endParaRPr lang="en-US" sz="1800" dirty="0">
              <a:solidFill>
                <a:srgbClr val="5C6773"/>
              </a:solidFill>
              <a:latin typeface="var(--font-monospace)"/>
            </a:endParaRPr>
          </a:p>
          <a:p>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86B300"/>
                </a:solidFill>
                <a:latin typeface="var(--font-monospace)"/>
              </a:rPr>
              <a:t>"plugins"</a:t>
            </a:r>
            <a:r>
              <a:rPr lang="en-US" sz="1800" dirty="0">
                <a:solidFill>
                  <a:srgbClr val="5C6773"/>
                </a:solidFill>
                <a:latin typeface="var(--font-monospace)"/>
              </a:rPr>
              <a:t>: [</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86B300"/>
                </a:solidFill>
                <a:latin typeface="var(--font-monospace)"/>
              </a:rPr>
              <a:t>"react-hooks"</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86B300"/>
                </a:solidFill>
                <a:latin typeface="var(--font-monospace)"/>
              </a:rPr>
              <a:t>"rules"</a:t>
            </a:r>
            <a:r>
              <a:rPr lang="en-US" sz="1800" dirty="0">
                <a:solidFill>
                  <a:srgbClr val="5C6773"/>
                </a:solidFill>
                <a:latin typeface="var(--font-monospace)"/>
              </a:rPr>
              <a:t>: {</a:t>
            </a:r>
          </a:p>
          <a:p>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86B300"/>
                </a:solidFill>
                <a:latin typeface="var(--font-monospace)"/>
              </a:rPr>
              <a:t>"react-hooks/rules-of-hooks"</a:t>
            </a:r>
            <a:r>
              <a:rPr lang="en-US" sz="1800" dirty="0">
                <a:solidFill>
                  <a:srgbClr val="5C6773"/>
                </a:solidFill>
                <a:latin typeface="var(--font-monospace)"/>
              </a:rPr>
              <a:t>: </a:t>
            </a:r>
            <a:r>
              <a:rPr lang="en-US" sz="1800" dirty="0">
                <a:solidFill>
                  <a:srgbClr val="86B300"/>
                </a:solidFill>
                <a:latin typeface="var(--font-monospace)"/>
              </a:rPr>
              <a:t>"error"</a:t>
            </a:r>
            <a:r>
              <a:rPr lang="en-US" sz="1800" dirty="0">
                <a:solidFill>
                  <a:srgbClr val="5C6773"/>
                </a:solidFill>
                <a:latin typeface="var(--font-monospace)"/>
              </a:rPr>
              <a:t>, </a:t>
            </a:r>
            <a:r>
              <a:rPr lang="en-US" sz="1800" i="1" dirty="0">
                <a:solidFill>
                  <a:srgbClr val="ABB0B6"/>
                </a:solidFill>
                <a:latin typeface="var(--font-monospace)"/>
              </a:rPr>
              <a:t>// Checks rules of Hooks</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86B300"/>
                </a:solidFill>
                <a:latin typeface="var(--font-monospace)"/>
              </a:rPr>
              <a:t>"react-hooks/exhaustive-deps"</a:t>
            </a:r>
            <a:r>
              <a:rPr lang="en-US" sz="1800" dirty="0">
                <a:solidFill>
                  <a:srgbClr val="5C6773"/>
                </a:solidFill>
                <a:latin typeface="var(--font-monospace)"/>
              </a:rPr>
              <a:t>: </a:t>
            </a:r>
            <a:r>
              <a:rPr lang="en-US" sz="1800" dirty="0">
                <a:solidFill>
                  <a:srgbClr val="86B300"/>
                </a:solidFill>
                <a:latin typeface="var(--font-monospace)"/>
              </a:rPr>
              <a:t>"warn"</a:t>
            </a:r>
            <a:r>
              <a:rPr lang="en-US" sz="1800" dirty="0">
                <a:solidFill>
                  <a:srgbClr val="5C6773"/>
                </a:solidFill>
                <a:latin typeface="var(--font-monospace)"/>
              </a:rPr>
              <a:t> </a:t>
            </a:r>
            <a:r>
              <a:rPr lang="en-US" sz="1800" i="1" dirty="0">
                <a:solidFill>
                  <a:srgbClr val="ABB0B6"/>
                </a:solidFill>
                <a:latin typeface="var(--font-monospace)"/>
              </a:rPr>
              <a:t>// Checks effect dependencies</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2" name="Title 1">
            <a:extLst>
              <a:ext uri="{FF2B5EF4-FFF2-40B4-BE49-F238E27FC236}">
                <a16:creationId xmlns:a16="http://schemas.microsoft.com/office/drawing/2014/main" id="{F043BE71-590B-1D41-9B9A-9D56CA84878D}"/>
              </a:ext>
            </a:extLst>
          </p:cNvPr>
          <p:cNvSpPr>
            <a:spLocks noGrp="1"/>
          </p:cNvSpPr>
          <p:nvPr>
            <p:ph type="title"/>
          </p:nvPr>
        </p:nvSpPr>
        <p:spPr/>
        <p:txBody>
          <a:bodyPr/>
          <a:lstStyle/>
          <a:p>
            <a:r>
              <a:rPr lang="en-US" dirty="0" err="1"/>
              <a:t>ESLint</a:t>
            </a:r>
            <a:r>
              <a:rPr lang="en-US" dirty="0"/>
              <a:t> Plugin</a:t>
            </a:r>
            <a:endParaRPr lang="en-VN" dirty="0"/>
          </a:p>
        </p:txBody>
      </p:sp>
      <p:sp>
        <p:nvSpPr>
          <p:cNvPr id="3" name="Slide Number Placeholder 2">
            <a:extLst>
              <a:ext uri="{FF2B5EF4-FFF2-40B4-BE49-F238E27FC236}">
                <a16:creationId xmlns:a16="http://schemas.microsoft.com/office/drawing/2014/main" id="{4F274125-4EEB-F64B-BBDD-379AE906F3D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40</a:t>
            </a:fld>
            <a:endParaRPr lang="ja-JP" altLang="en-US"/>
          </a:p>
        </p:txBody>
      </p:sp>
      <p:sp>
        <p:nvSpPr>
          <p:cNvPr id="4" name="Rectangle 3">
            <a:extLst>
              <a:ext uri="{FF2B5EF4-FFF2-40B4-BE49-F238E27FC236}">
                <a16:creationId xmlns:a16="http://schemas.microsoft.com/office/drawing/2014/main" id="{5C707F63-74A2-4B45-84CA-89694B7B57D5}"/>
              </a:ext>
            </a:extLst>
          </p:cNvPr>
          <p:cNvSpPr/>
          <p:nvPr/>
        </p:nvSpPr>
        <p:spPr>
          <a:xfrm>
            <a:off x="779838" y="1485657"/>
            <a:ext cx="10909515" cy="1169551"/>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They released an </a:t>
            </a:r>
            <a:r>
              <a:rPr lang="en-US" sz="2000" dirty="0" err="1">
                <a:latin typeface="Arial" panose="020B0604020202020204" pitchFamily="34" charset="0"/>
                <a:cs typeface="Arial" panose="020B0604020202020204" pitchFamily="34" charset="0"/>
              </a:rPr>
              <a:t>ESLint</a:t>
            </a:r>
            <a:r>
              <a:rPr lang="en-US" sz="2000" dirty="0">
                <a:latin typeface="Arial" panose="020B0604020202020204" pitchFamily="34" charset="0"/>
                <a:cs typeface="Arial" panose="020B0604020202020204" pitchFamily="34" charset="0"/>
              </a:rPr>
              <a:t> plugin called </a:t>
            </a:r>
            <a:r>
              <a:rPr lang="en-US" sz="2000" dirty="0">
                <a:latin typeface="Arial" panose="020B0604020202020204" pitchFamily="34" charset="0"/>
                <a:cs typeface="Arial" panose="020B0604020202020204" pitchFamily="34" charset="0"/>
                <a:hlinkClick r:id="rId2"/>
              </a:rPr>
              <a:t>eslint-plugin-react-hooks</a:t>
            </a:r>
            <a:r>
              <a:rPr lang="en-US" sz="2000" dirty="0">
                <a:latin typeface="Arial" panose="020B0604020202020204" pitchFamily="34" charset="0"/>
                <a:cs typeface="Arial" panose="020B0604020202020204" pitchFamily="34" charset="0"/>
              </a:rPr>
              <a:t> that enforces these two rules. You can add this plugin to your project if you’d like to try it:</a:t>
            </a:r>
          </a:p>
          <a:p>
            <a:pPr>
              <a:spcBef>
                <a:spcPts val="600"/>
              </a:spcBef>
              <a:spcAft>
                <a:spcPts val="600"/>
              </a:spcAft>
            </a:pPr>
            <a:r>
              <a:rPr lang="en-US" sz="2000" dirty="0">
                <a:latin typeface="Arial" panose="020B0604020202020204" pitchFamily="34" charset="0"/>
                <a:cs typeface="Arial" panose="020B0604020202020204" pitchFamily="34" charset="0"/>
              </a:rPr>
              <a:t>This plugin is included by default in </a:t>
            </a:r>
            <a:r>
              <a:rPr lang="en-US" sz="2000" dirty="0">
                <a:latin typeface="Arial" panose="020B0604020202020204" pitchFamily="34" charset="0"/>
                <a:cs typeface="Arial" panose="020B0604020202020204" pitchFamily="34" charset="0"/>
                <a:hlinkClick r:id="rId3"/>
              </a:rPr>
              <a:t>Create React App</a:t>
            </a:r>
            <a:r>
              <a:rPr lang="en-US" sz="2000" dirty="0">
                <a:latin typeface="Arial" panose="020B0604020202020204" pitchFamily="34" charset="0"/>
                <a:cs typeface="Arial" panose="020B0604020202020204" pitchFamily="34" charset="0"/>
              </a:rPr>
              <a:t>.</a:t>
            </a:r>
          </a:p>
        </p:txBody>
      </p:sp>
      <p:sp>
        <p:nvSpPr>
          <p:cNvPr id="5" name="Rectangle 4">
            <a:extLst>
              <a:ext uri="{FF2B5EF4-FFF2-40B4-BE49-F238E27FC236}">
                <a16:creationId xmlns:a16="http://schemas.microsoft.com/office/drawing/2014/main" id="{FEAA7F39-14F7-2141-B860-BFA0CB584672}"/>
              </a:ext>
            </a:extLst>
          </p:cNvPr>
          <p:cNvSpPr/>
          <p:nvPr/>
        </p:nvSpPr>
        <p:spPr>
          <a:xfrm>
            <a:off x="1327689" y="2791728"/>
            <a:ext cx="6157993" cy="369332"/>
          </a:xfrm>
          <a:prstGeom prst="rect">
            <a:avLst/>
          </a:prstGeom>
          <a:solidFill>
            <a:schemeClr val="bg1">
              <a:lumMod val="95000"/>
            </a:schemeClr>
          </a:solidFill>
        </p:spPr>
        <p:txBody>
          <a:bodyPr wrap="square">
            <a:spAutoFit/>
          </a:bodyPr>
          <a:lstStyle/>
          <a:p>
            <a:r>
              <a:rPr lang="en-US" sz="1800" dirty="0" err="1">
                <a:solidFill>
                  <a:srgbClr val="79B6F2"/>
                </a:solidFill>
              </a:rPr>
              <a:t>npm</a:t>
            </a:r>
            <a:r>
              <a:rPr lang="en-US" sz="1800" dirty="0"/>
              <a:t> </a:t>
            </a:r>
            <a:r>
              <a:rPr lang="en-US" sz="1800" dirty="0">
                <a:solidFill>
                  <a:srgbClr val="79B6F2"/>
                </a:solidFill>
              </a:rPr>
              <a:t>install</a:t>
            </a:r>
            <a:r>
              <a:rPr lang="en-US" sz="1800" dirty="0"/>
              <a:t> </a:t>
            </a:r>
            <a:r>
              <a:rPr lang="en-US" sz="1800" dirty="0" err="1"/>
              <a:t>eslint</a:t>
            </a:r>
            <a:r>
              <a:rPr lang="en-US" sz="1800" dirty="0"/>
              <a:t>-plugin-react-hooks --save-dev</a:t>
            </a:r>
            <a:endParaRPr lang="en-VN" sz="1800" dirty="0"/>
          </a:p>
        </p:txBody>
      </p:sp>
    </p:spTree>
    <p:extLst>
      <p:ext uri="{BB962C8B-B14F-4D97-AF65-F5344CB8AC3E}">
        <p14:creationId xmlns:p14="http://schemas.microsoft.com/office/powerpoint/2010/main" val="27951025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D732F-5702-1F43-BA7F-D73857B547B0}"/>
              </a:ext>
            </a:extLst>
          </p:cNvPr>
          <p:cNvSpPr>
            <a:spLocks noGrp="1"/>
          </p:cNvSpPr>
          <p:nvPr>
            <p:ph type="title"/>
          </p:nvPr>
        </p:nvSpPr>
        <p:spPr/>
        <p:txBody>
          <a:bodyPr/>
          <a:lstStyle/>
          <a:p>
            <a:r>
              <a:rPr lang="en-US"/>
              <a:t>Explanation</a:t>
            </a:r>
            <a:endParaRPr lang="en-VN" dirty="0"/>
          </a:p>
        </p:txBody>
      </p:sp>
      <p:sp>
        <p:nvSpPr>
          <p:cNvPr id="3" name="Slide Number Placeholder 2">
            <a:extLst>
              <a:ext uri="{FF2B5EF4-FFF2-40B4-BE49-F238E27FC236}">
                <a16:creationId xmlns:a16="http://schemas.microsoft.com/office/drawing/2014/main" id="{99006468-182F-BD4A-97B2-B45C66C5466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41</a:t>
            </a:fld>
            <a:endParaRPr lang="ja-JP" altLang="en-US"/>
          </a:p>
        </p:txBody>
      </p:sp>
      <p:sp>
        <p:nvSpPr>
          <p:cNvPr id="4" name="Rectangle 3">
            <a:extLst>
              <a:ext uri="{FF2B5EF4-FFF2-40B4-BE49-F238E27FC236}">
                <a16:creationId xmlns:a16="http://schemas.microsoft.com/office/drawing/2014/main" id="{C2BE8466-E1B3-BE45-AB57-0905ADB4F650}"/>
              </a:ext>
            </a:extLst>
          </p:cNvPr>
          <p:cNvSpPr/>
          <p:nvPr/>
        </p:nvSpPr>
        <p:spPr>
          <a:xfrm>
            <a:off x="741981" y="1328715"/>
            <a:ext cx="10708037"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As we </a:t>
            </a:r>
            <a:r>
              <a:rPr lang="en-US" sz="2000" dirty="0">
                <a:latin typeface="Arial" panose="020B0604020202020204" pitchFamily="34" charset="0"/>
                <a:cs typeface="Arial" panose="020B0604020202020204" pitchFamily="34" charset="0"/>
                <a:hlinkClick r:id="rId2"/>
              </a:rPr>
              <a:t>learned earlier</a:t>
            </a:r>
            <a:r>
              <a:rPr lang="en-US" sz="2000" dirty="0">
                <a:latin typeface="Arial" panose="020B0604020202020204" pitchFamily="34" charset="0"/>
                <a:cs typeface="Arial" panose="020B0604020202020204" pitchFamily="34" charset="0"/>
              </a:rPr>
              <a:t>, we can use multiple State or Effect Hooks in a single component:</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E03746DF-967A-E447-8D04-2C06DE201EC8}"/>
              </a:ext>
            </a:extLst>
          </p:cNvPr>
          <p:cNvSpPr/>
          <p:nvPr/>
        </p:nvSpPr>
        <p:spPr>
          <a:xfrm>
            <a:off x="741981" y="2263223"/>
            <a:ext cx="4620433" cy="2862322"/>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a:solidFill>
                  <a:srgbClr val="41A6D9"/>
                </a:solidFill>
                <a:latin typeface="var(--font-monospace)"/>
              </a:rPr>
              <a:t>Form</a:t>
            </a:r>
            <a:r>
              <a:rPr lang="en-US" sz="1800" dirty="0">
                <a:solidFill>
                  <a:srgbClr val="5C6773"/>
                </a:solidFill>
                <a:latin typeface="var(--font-monospace)"/>
              </a:rPr>
              <a:t>() {</a:t>
            </a:r>
          </a:p>
          <a:p>
            <a:r>
              <a:rPr lang="en-US" sz="1800" dirty="0">
                <a:solidFill>
                  <a:srgbClr val="5C6773"/>
                </a:solidFill>
                <a:latin typeface="var(--font-monospace)"/>
              </a:rPr>
              <a:t>  </a:t>
            </a:r>
            <a:r>
              <a:rPr lang="en-US" sz="1800" i="1" dirty="0">
                <a:solidFill>
                  <a:srgbClr val="ABB0B6"/>
                </a:solidFill>
                <a:latin typeface="var(--font-monospace)"/>
              </a:rPr>
              <a:t>// 1. Use the name state variable</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[name, </a:t>
            </a:r>
            <a:r>
              <a:rPr lang="en-US" sz="1800" dirty="0" err="1">
                <a:solidFill>
                  <a:srgbClr val="5C6773"/>
                </a:solidFill>
                <a:latin typeface="var(--font-monospace)"/>
              </a:rPr>
              <a:t>setName</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86B300"/>
                </a:solidFill>
                <a:latin typeface="var(--font-monospace)"/>
              </a:rPr>
              <a:t>'Mary'</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i="1" dirty="0">
                <a:solidFill>
                  <a:srgbClr val="ABB0B6"/>
                </a:solidFill>
                <a:latin typeface="var(--font-monospace)"/>
              </a:rPr>
              <a:t>// 2. Use an effect for persisting the form</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persistForm</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localStorage.setItem</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formData</a:t>
            </a:r>
            <a:r>
              <a:rPr lang="en-US" sz="1800" dirty="0">
                <a:solidFill>
                  <a:srgbClr val="86B300"/>
                </a:solidFill>
                <a:latin typeface="var(--font-monospace)"/>
              </a:rPr>
              <a:t>'</a:t>
            </a:r>
            <a:r>
              <a:rPr lang="en-US" sz="1800" dirty="0">
                <a:solidFill>
                  <a:srgbClr val="5C6773"/>
                </a:solidFill>
                <a:latin typeface="var(--font-monospace)"/>
              </a:rPr>
              <a:t>, name);</a:t>
            </a:r>
          </a:p>
          <a:p>
            <a:r>
              <a:rPr lang="en-US" sz="1800" dirty="0">
                <a:solidFill>
                  <a:srgbClr val="5C6773"/>
                </a:solidFill>
                <a:latin typeface="var(--font-monospace)"/>
              </a:rPr>
              <a:t>  });</a:t>
            </a:r>
          </a:p>
          <a:p>
            <a:br>
              <a:rPr lang="en-US" sz="1800" dirty="0">
                <a:solidFill>
                  <a:srgbClr val="5C6773"/>
                </a:solidFill>
                <a:latin typeface="var(--font-monospace)"/>
              </a:rPr>
            </a:br>
            <a:endParaRPr lang="en-US" sz="1800" dirty="0">
              <a:solidFill>
                <a:srgbClr val="5C6773"/>
              </a:solidFill>
              <a:latin typeface="var(--font-monospace)"/>
            </a:endParaRPr>
          </a:p>
        </p:txBody>
      </p:sp>
      <p:sp>
        <p:nvSpPr>
          <p:cNvPr id="6" name="Rectangle 5">
            <a:extLst>
              <a:ext uri="{FF2B5EF4-FFF2-40B4-BE49-F238E27FC236}">
                <a16:creationId xmlns:a16="http://schemas.microsoft.com/office/drawing/2014/main" id="{94345640-FB60-9C40-AC9D-90787A436D3D}"/>
              </a:ext>
            </a:extLst>
          </p:cNvPr>
          <p:cNvSpPr/>
          <p:nvPr/>
        </p:nvSpPr>
        <p:spPr>
          <a:xfrm>
            <a:off x="6075336" y="2682184"/>
            <a:ext cx="5562600" cy="2862322"/>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a:t>
            </a:r>
            <a:r>
              <a:rPr lang="en-US" sz="1800" i="1" dirty="0">
                <a:solidFill>
                  <a:srgbClr val="ABB0B6"/>
                </a:solidFill>
                <a:latin typeface="var(--font-monospace)"/>
              </a:rPr>
              <a:t>// 3. Use the surname state variable</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[surname, </a:t>
            </a:r>
            <a:r>
              <a:rPr lang="en-US" sz="1800" dirty="0" err="1">
                <a:solidFill>
                  <a:srgbClr val="5C6773"/>
                </a:solidFill>
                <a:latin typeface="var(--font-monospace)"/>
              </a:rPr>
              <a:t>setSurname</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86B300"/>
                </a:solidFill>
                <a:latin typeface="var(--font-monospace)"/>
              </a:rPr>
              <a:t>'Poppins'</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i="1" dirty="0">
                <a:solidFill>
                  <a:srgbClr val="ABB0B6"/>
                </a:solidFill>
                <a:latin typeface="var(--font-monospace)"/>
              </a:rPr>
              <a:t>// 4. Use an effect for updating the title</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updateTitle</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name + </a:t>
            </a:r>
            <a:r>
              <a:rPr lang="en-US" sz="1800" dirty="0">
                <a:solidFill>
                  <a:srgbClr val="86B300"/>
                </a:solidFill>
                <a:latin typeface="var(--font-monospace)"/>
              </a:rPr>
              <a:t>' '</a:t>
            </a:r>
            <a:r>
              <a:rPr lang="en-US" sz="1800" dirty="0">
                <a:solidFill>
                  <a:srgbClr val="5C6773"/>
                </a:solidFill>
                <a:latin typeface="var(--font-monospace)"/>
              </a:rPr>
              <a:t> + surname;</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r>
              <a:rPr lang="en-US" sz="1800" dirty="0">
                <a:solidFill>
                  <a:srgbClr val="5C6773"/>
                </a:solidFill>
                <a:latin typeface="var(--font-monospace)"/>
              </a:rPr>
              <a:t>}</a:t>
            </a:r>
          </a:p>
        </p:txBody>
      </p:sp>
    </p:spTree>
    <p:extLst>
      <p:ext uri="{BB962C8B-B14F-4D97-AF65-F5344CB8AC3E}">
        <p14:creationId xmlns:p14="http://schemas.microsoft.com/office/powerpoint/2010/main" val="1343885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36240-997A-624A-8EE2-B059AD1869C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42</a:t>
            </a:fld>
            <a:endParaRPr lang="ja-JP" altLang="en-US"/>
          </a:p>
        </p:txBody>
      </p:sp>
      <p:sp>
        <p:nvSpPr>
          <p:cNvPr id="4" name="Rectangle 3">
            <a:extLst>
              <a:ext uri="{FF2B5EF4-FFF2-40B4-BE49-F238E27FC236}">
                <a16:creationId xmlns:a16="http://schemas.microsoft.com/office/drawing/2014/main" id="{063D0ABE-8CF3-5046-B922-142D46EBA905}"/>
              </a:ext>
            </a:extLst>
          </p:cNvPr>
          <p:cNvSpPr/>
          <p:nvPr/>
        </p:nvSpPr>
        <p:spPr>
          <a:xfrm>
            <a:off x="1482672" y="2259449"/>
            <a:ext cx="9530166" cy="1169551"/>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So how does React know which state corresponds to which </a:t>
            </a:r>
            <a:r>
              <a:rPr lang="en-US" sz="2000" dirty="0" err="1">
                <a:latin typeface="Arial" panose="020B0604020202020204" pitchFamily="34" charset="0"/>
                <a:cs typeface="Arial" panose="020B0604020202020204" pitchFamily="34" charset="0"/>
              </a:rPr>
              <a:t>useState</a:t>
            </a:r>
            <a:r>
              <a:rPr lang="en-US" sz="2000" dirty="0">
                <a:latin typeface="Arial" panose="020B0604020202020204" pitchFamily="34" charset="0"/>
                <a:cs typeface="Arial" panose="020B0604020202020204" pitchFamily="34" charset="0"/>
              </a:rPr>
              <a:t> call? </a:t>
            </a:r>
          </a:p>
          <a:p>
            <a:pPr>
              <a:spcBef>
                <a:spcPts val="600"/>
              </a:spcBef>
              <a:spcAft>
                <a:spcPts val="600"/>
              </a:spcAft>
            </a:pPr>
            <a:r>
              <a:rPr lang="en-US" sz="2000" dirty="0">
                <a:latin typeface="Arial" panose="020B0604020202020204" pitchFamily="34" charset="0"/>
                <a:cs typeface="Arial" panose="020B0604020202020204" pitchFamily="34" charset="0"/>
              </a:rPr>
              <a:t>The answer is that </a:t>
            </a:r>
            <a:r>
              <a:rPr lang="en-US" sz="2000" b="1" dirty="0">
                <a:latin typeface="Arial" panose="020B0604020202020204" pitchFamily="34" charset="0"/>
                <a:cs typeface="Arial" panose="020B0604020202020204" pitchFamily="34" charset="0"/>
              </a:rPr>
              <a:t>React relies on the order in which Hooks are called</a:t>
            </a:r>
            <a:r>
              <a:rPr lang="en-US" sz="2000" dirty="0">
                <a:latin typeface="Arial" panose="020B0604020202020204" pitchFamily="34" charset="0"/>
                <a:cs typeface="Arial" panose="020B0604020202020204" pitchFamily="34" charset="0"/>
              </a:rPr>
              <a:t>. Our example works because the order of the Hook calls is the same on every render:</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87298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A5E37-0C8C-CD4E-8ECA-629A52E16A8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43</a:t>
            </a:fld>
            <a:endParaRPr lang="ja-JP" altLang="en-US"/>
          </a:p>
        </p:txBody>
      </p:sp>
      <p:sp>
        <p:nvSpPr>
          <p:cNvPr id="3" name="Rectangle 2">
            <a:extLst>
              <a:ext uri="{FF2B5EF4-FFF2-40B4-BE49-F238E27FC236}">
                <a16:creationId xmlns:a16="http://schemas.microsoft.com/office/drawing/2014/main" id="{D8DC4DDD-B46A-6540-95C2-D877621CEA02}"/>
              </a:ext>
            </a:extLst>
          </p:cNvPr>
          <p:cNvSpPr/>
          <p:nvPr/>
        </p:nvSpPr>
        <p:spPr>
          <a:xfrm>
            <a:off x="548900" y="1028343"/>
            <a:ext cx="10485894" cy="4801314"/>
          </a:xfrm>
          <a:prstGeom prst="rect">
            <a:avLst/>
          </a:prstGeom>
          <a:solidFill>
            <a:schemeClr val="bg1">
              <a:lumMod val="95000"/>
            </a:schemeClr>
          </a:solidFill>
        </p:spPr>
        <p:txBody>
          <a:bodyPr wrap="square">
            <a:spAutoFit/>
          </a:bodyPr>
          <a:lstStyle/>
          <a:p>
            <a:r>
              <a:rPr lang="en-US" sz="1800" i="1" dirty="0">
                <a:solidFill>
                  <a:srgbClr val="ABB0B6"/>
                </a:solidFill>
                <a:latin typeface="Arial" panose="020B0604020202020204" pitchFamily="34" charset="0"/>
                <a:cs typeface="Arial" panose="020B0604020202020204" pitchFamily="34" charset="0"/>
              </a:rPr>
              <a:t>// ------------</a:t>
            </a:r>
            <a:endParaRPr lang="en-US" sz="1800" dirty="0">
              <a:solidFill>
                <a:srgbClr val="5C6773"/>
              </a:solidFill>
              <a:latin typeface="Arial" panose="020B0604020202020204" pitchFamily="34" charset="0"/>
              <a:cs typeface="Arial" panose="020B0604020202020204" pitchFamily="34" charset="0"/>
            </a:endParaRPr>
          </a:p>
          <a:p>
            <a:r>
              <a:rPr lang="en-US" sz="1800" i="1" dirty="0">
                <a:solidFill>
                  <a:srgbClr val="ABB0B6"/>
                </a:solidFill>
                <a:latin typeface="Arial" panose="020B0604020202020204" pitchFamily="34" charset="0"/>
                <a:cs typeface="Arial" panose="020B0604020202020204" pitchFamily="34" charset="0"/>
              </a:rPr>
              <a:t>// First render</a:t>
            </a:r>
            <a:endParaRPr lang="en-US" sz="1800" dirty="0">
              <a:solidFill>
                <a:srgbClr val="5C6773"/>
              </a:solidFill>
              <a:latin typeface="Arial" panose="020B0604020202020204" pitchFamily="34" charset="0"/>
              <a:cs typeface="Arial" panose="020B0604020202020204" pitchFamily="34" charset="0"/>
            </a:endParaRPr>
          </a:p>
          <a:p>
            <a:r>
              <a:rPr lang="en-US" sz="1800" i="1" dirty="0">
                <a:solidFill>
                  <a:srgbClr val="ABB0B6"/>
                </a:solidFill>
                <a:latin typeface="Arial" panose="020B0604020202020204" pitchFamily="34" charset="0"/>
                <a:cs typeface="Arial" panose="020B0604020202020204" pitchFamily="34" charset="0"/>
              </a:rPr>
              <a:t>// ------------</a:t>
            </a:r>
            <a:endParaRPr lang="en-US" sz="1800" dirty="0">
              <a:solidFill>
                <a:srgbClr val="5C6773"/>
              </a:solidFill>
              <a:latin typeface="Arial" panose="020B0604020202020204" pitchFamily="34" charset="0"/>
              <a:cs typeface="Arial" panose="020B0604020202020204" pitchFamily="34" charset="0"/>
            </a:endParaRPr>
          </a:p>
          <a:p>
            <a:r>
              <a:rPr lang="en-US" sz="1800" dirty="0" err="1">
                <a:solidFill>
                  <a:srgbClr val="5C6773"/>
                </a:solidFill>
                <a:latin typeface="Arial" panose="020B0604020202020204" pitchFamily="34" charset="0"/>
                <a:cs typeface="Arial" panose="020B0604020202020204" pitchFamily="34" charset="0"/>
              </a:rPr>
              <a:t>useState</a:t>
            </a:r>
            <a:r>
              <a:rPr lang="en-US" sz="1800" dirty="0">
                <a:solidFill>
                  <a:srgbClr val="5C6773"/>
                </a:solidFill>
                <a:latin typeface="Arial" panose="020B0604020202020204" pitchFamily="34" charset="0"/>
                <a:cs typeface="Arial" panose="020B0604020202020204" pitchFamily="34" charset="0"/>
              </a:rPr>
              <a:t>(</a:t>
            </a:r>
            <a:r>
              <a:rPr lang="en-US" sz="1800" dirty="0">
                <a:solidFill>
                  <a:srgbClr val="86B300"/>
                </a:solidFill>
                <a:latin typeface="Arial" panose="020B0604020202020204" pitchFamily="34" charset="0"/>
                <a:cs typeface="Arial" panose="020B0604020202020204" pitchFamily="34" charset="0"/>
              </a:rPr>
              <a:t>'Mary'</a:t>
            </a:r>
            <a:r>
              <a:rPr lang="en-US" sz="1800" dirty="0">
                <a:solidFill>
                  <a:srgbClr val="5C6773"/>
                </a:solidFill>
                <a:latin typeface="Arial" panose="020B0604020202020204" pitchFamily="34" charset="0"/>
                <a:cs typeface="Arial" panose="020B0604020202020204" pitchFamily="34" charset="0"/>
              </a:rPr>
              <a:t>)           </a:t>
            </a:r>
            <a:r>
              <a:rPr lang="en-US" sz="1800" i="1" dirty="0">
                <a:solidFill>
                  <a:srgbClr val="ABB0B6"/>
                </a:solidFill>
                <a:latin typeface="Arial" panose="020B0604020202020204" pitchFamily="34" charset="0"/>
                <a:cs typeface="Arial" panose="020B0604020202020204" pitchFamily="34" charset="0"/>
              </a:rPr>
              <a:t>// 1. Initialize the name state variable with 'Mary'</a:t>
            </a:r>
            <a:endParaRPr lang="en-US" sz="1800" dirty="0">
              <a:solidFill>
                <a:srgbClr val="5C6773"/>
              </a:solidFill>
              <a:latin typeface="Arial" panose="020B0604020202020204" pitchFamily="34" charset="0"/>
              <a:cs typeface="Arial" panose="020B0604020202020204" pitchFamily="34" charset="0"/>
            </a:endParaRPr>
          </a:p>
          <a:p>
            <a:r>
              <a:rPr lang="en-US" sz="1800" dirty="0" err="1">
                <a:solidFill>
                  <a:srgbClr val="5C6773"/>
                </a:solidFill>
                <a:latin typeface="Arial" panose="020B0604020202020204" pitchFamily="34" charset="0"/>
                <a:cs typeface="Arial" panose="020B0604020202020204" pitchFamily="34" charset="0"/>
              </a:rPr>
              <a:t>useEffect</a:t>
            </a:r>
            <a:r>
              <a:rPr lang="en-US" sz="1800" dirty="0">
                <a:solidFill>
                  <a:srgbClr val="5C6773"/>
                </a:solidFill>
                <a:latin typeface="Arial" panose="020B0604020202020204" pitchFamily="34" charset="0"/>
                <a:cs typeface="Arial" panose="020B0604020202020204" pitchFamily="34" charset="0"/>
              </a:rPr>
              <a:t>(</a:t>
            </a:r>
            <a:r>
              <a:rPr lang="en-US" sz="1800" dirty="0" err="1">
                <a:solidFill>
                  <a:srgbClr val="5C6773"/>
                </a:solidFill>
                <a:latin typeface="Arial" panose="020B0604020202020204" pitchFamily="34" charset="0"/>
                <a:cs typeface="Arial" panose="020B0604020202020204" pitchFamily="34" charset="0"/>
              </a:rPr>
              <a:t>persistForm</a:t>
            </a:r>
            <a:r>
              <a:rPr lang="en-US" sz="1800" dirty="0">
                <a:solidFill>
                  <a:srgbClr val="5C6773"/>
                </a:solidFill>
                <a:latin typeface="Arial" panose="020B0604020202020204" pitchFamily="34" charset="0"/>
                <a:cs typeface="Arial" panose="020B0604020202020204" pitchFamily="34" charset="0"/>
              </a:rPr>
              <a:t>)     </a:t>
            </a:r>
            <a:r>
              <a:rPr lang="en-US" sz="1800" i="1" dirty="0">
                <a:solidFill>
                  <a:srgbClr val="ABB0B6"/>
                </a:solidFill>
                <a:latin typeface="Arial" panose="020B0604020202020204" pitchFamily="34" charset="0"/>
                <a:cs typeface="Arial" panose="020B0604020202020204" pitchFamily="34" charset="0"/>
              </a:rPr>
              <a:t>// 2. Add an effect for persisting the form</a:t>
            </a:r>
            <a:endParaRPr lang="en-US" sz="1800" dirty="0">
              <a:solidFill>
                <a:srgbClr val="5C6773"/>
              </a:solidFill>
              <a:latin typeface="Arial" panose="020B0604020202020204" pitchFamily="34" charset="0"/>
              <a:cs typeface="Arial" panose="020B0604020202020204" pitchFamily="34" charset="0"/>
            </a:endParaRPr>
          </a:p>
          <a:p>
            <a:r>
              <a:rPr lang="en-US" sz="1800" dirty="0" err="1">
                <a:solidFill>
                  <a:srgbClr val="5C6773"/>
                </a:solidFill>
                <a:latin typeface="Arial" panose="020B0604020202020204" pitchFamily="34" charset="0"/>
                <a:cs typeface="Arial" panose="020B0604020202020204" pitchFamily="34" charset="0"/>
              </a:rPr>
              <a:t>useState</a:t>
            </a:r>
            <a:r>
              <a:rPr lang="en-US" sz="1800" dirty="0">
                <a:solidFill>
                  <a:srgbClr val="5C6773"/>
                </a:solidFill>
                <a:latin typeface="Arial" panose="020B0604020202020204" pitchFamily="34" charset="0"/>
                <a:cs typeface="Arial" panose="020B0604020202020204" pitchFamily="34" charset="0"/>
              </a:rPr>
              <a:t>(</a:t>
            </a:r>
            <a:r>
              <a:rPr lang="en-US" sz="1800" dirty="0">
                <a:solidFill>
                  <a:srgbClr val="86B300"/>
                </a:solidFill>
                <a:latin typeface="Arial" panose="020B0604020202020204" pitchFamily="34" charset="0"/>
                <a:cs typeface="Arial" panose="020B0604020202020204" pitchFamily="34" charset="0"/>
              </a:rPr>
              <a:t>'Poppins'</a:t>
            </a:r>
            <a:r>
              <a:rPr lang="en-US" sz="1800" dirty="0">
                <a:solidFill>
                  <a:srgbClr val="5C6773"/>
                </a:solidFill>
                <a:latin typeface="Arial" panose="020B0604020202020204" pitchFamily="34" charset="0"/>
                <a:cs typeface="Arial" panose="020B0604020202020204" pitchFamily="34" charset="0"/>
              </a:rPr>
              <a:t>)        </a:t>
            </a:r>
            <a:r>
              <a:rPr lang="en-US" sz="1800" i="1" dirty="0">
                <a:solidFill>
                  <a:srgbClr val="ABB0B6"/>
                </a:solidFill>
                <a:latin typeface="Arial" panose="020B0604020202020204" pitchFamily="34" charset="0"/>
                <a:cs typeface="Arial" panose="020B0604020202020204" pitchFamily="34" charset="0"/>
              </a:rPr>
              <a:t>// 3. Initialize the surname state variable with 'Poppins'</a:t>
            </a:r>
            <a:endParaRPr lang="en-US" sz="1800" dirty="0">
              <a:solidFill>
                <a:srgbClr val="5C6773"/>
              </a:solidFill>
              <a:latin typeface="Arial" panose="020B0604020202020204" pitchFamily="34" charset="0"/>
              <a:cs typeface="Arial" panose="020B0604020202020204" pitchFamily="34" charset="0"/>
            </a:endParaRPr>
          </a:p>
          <a:p>
            <a:r>
              <a:rPr lang="en-US" sz="1800" dirty="0" err="1">
                <a:solidFill>
                  <a:srgbClr val="5C6773"/>
                </a:solidFill>
                <a:latin typeface="Arial" panose="020B0604020202020204" pitchFamily="34" charset="0"/>
                <a:cs typeface="Arial" panose="020B0604020202020204" pitchFamily="34" charset="0"/>
              </a:rPr>
              <a:t>useEffect</a:t>
            </a:r>
            <a:r>
              <a:rPr lang="en-US" sz="1800" dirty="0">
                <a:solidFill>
                  <a:srgbClr val="5C6773"/>
                </a:solidFill>
                <a:latin typeface="Arial" panose="020B0604020202020204" pitchFamily="34" charset="0"/>
                <a:cs typeface="Arial" panose="020B0604020202020204" pitchFamily="34" charset="0"/>
              </a:rPr>
              <a:t>(</a:t>
            </a:r>
            <a:r>
              <a:rPr lang="en-US" sz="1800" dirty="0" err="1">
                <a:solidFill>
                  <a:srgbClr val="5C6773"/>
                </a:solidFill>
                <a:latin typeface="Arial" panose="020B0604020202020204" pitchFamily="34" charset="0"/>
                <a:cs typeface="Arial" panose="020B0604020202020204" pitchFamily="34" charset="0"/>
              </a:rPr>
              <a:t>updateTitle</a:t>
            </a:r>
            <a:r>
              <a:rPr lang="en-US" sz="1800" dirty="0">
                <a:solidFill>
                  <a:srgbClr val="5C6773"/>
                </a:solidFill>
                <a:latin typeface="Arial" panose="020B0604020202020204" pitchFamily="34" charset="0"/>
                <a:cs typeface="Arial" panose="020B0604020202020204" pitchFamily="34" charset="0"/>
              </a:rPr>
              <a:t>)     </a:t>
            </a:r>
            <a:r>
              <a:rPr lang="en-US" sz="1800" i="1" dirty="0">
                <a:solidFill>
                  <a:srgbClr val="ABB0B6"/>
                </a:solidFill>
                <a:latin typeface="Arial" panose="020B0604020202020204" pitchFamily="34" charset="0"/>
                <a:cs typeface="Arial" panose="020B0604020202020204" pitchFamily="34" charset="0"/>
              </a:rPr>
              <a:t>// 4. Add an effect for updating the title</a:t>
            </a:r>
            <a:endParaRPr lang="en-US" sz="1800" dirty="0">
              <a:solidFill>
                <a:srgbClr val="5C6773"/>
              </a:solidFill>
              <a:latin typeface="Arial" panose="020B0604020202020204" pitchFamily="34" charset="0"/>
              <a:cs typeface="Arial" panose="020B0604020202020204" pitchFamily="34" charset="0"/>
            </a:endParaRPr>
          </a:p>
          <a:p>
            <a:br>
              <a:rPr lang="en-US" sz="1800" dirty="0">
                <a:solidFill>
                  <a:srgbClr val="5C6773"/>
                </a:solidFill>
                <a:latin typeface="Arial" panose="020B0604020202020204" pitchFamily="34" charset="0"/>
                <a:cs typeface="Arial" panose="020B0604020202020204" pitchFamily="34" charset="0"/>
              </a:rPr>
            </a:br>
            <a:r>
              <a:rPr lang="en-US" sz="1800" i="1" dirty="0">
                <a:solidFill>
                  <a:srgbClr val="ABB0B6"/>
                </a:solidFill>
                <a:latin typeface="Arial" panose="020B0604020202020204" pitchFamily="34" charset="0"/>
                <a:cs typeface="Arial" panose="020B0604020202020204" pitchFamily="34" charset="0"/>
              </a:rPr>
              <a:t>// -------------</a:t>
            </a:r>
            <a:endParaRPr lang="en-US" sz="1800" dirty="0">
              <a:solidFill>
                <a:srgbClr val="5C6773"/>
              </a:solidFill>
              <a:latin typeface="Arial" panose="020B0604020202020204" pitchFamily="34" charset="0"/>
              <a:cs typeface="Arial" panose="020B0604020202020204" pitchFamily="34" charset="0"/>
            </a:endParaRPr>
          </a:p>
          <a:p>
            <a:r>
              <a:rPr lang="en-US" sz="1800" i="1" dirty="0">
                <a:solidFill>
                  <a:srgbClr val="ABB0B6"/>
                </a:solidFill>
                <a:latin typeface="Arial" panose="020B0604020202020204" pitchFamily="34" charset="0"/>
                <a:cs typeface="Arial" panose="020B0604020202020204" pitchFamily="34" charset="0"/>
              </a:rPr>
              <a:t>// Second render</a:t>
            </a:r>
            <a:endParaRPr lang="en-US" sz="1800" dirty="0">
              <a:solidFill>
                <a:srgbClr val="5C6773"/>
              </a:solidFill>
              <a:latin typeface="Arial" panose="020B0604020202020204" pitchFamily="34" charset="0"/>
              <a:cs typeface="Arial" panose="020B0604020202020204" pitchFamily="34" charset="0"/>
            </a:endParaRPr>
          </a:p>
          <a:p>
            <a:r>
              <a:rPr lang="en-US" sz="1800" i="1" dirty="0">
                <a:solidFill>
                  <a:srgbClr val="ABB0B6"/>
                </a:solidFill>
                <a:latin typeface="Arial" panose="020B0604020202020204" pitchFamily="34" charset="0"/>
                <a:cs typeface="Arial" panose="020B0604020202020204" pitchFamily="34" charset="0"/>
              </a:rPr>
              <a:t>// -------------</a:t>
            </a:r>
            <a:endParaRPr lang="en-US" sz="1800" dirty="0">
              <a:solidFill>
                <a:srgbClr val="5C6773"/>
              </a:solidFill>
              <a:latin typeface="Arial" panose="020B0604020202020204" pitchFamily="34" charset="0"/>
              <a:cs typeface="Arial" panose="020B0604020202020204" pitchFamily="34" charset="0"/>
            </a:endParaRPr>
          </a:p>
          <a:p>
            <a:r>
              <a:rPr lang="en-US" sz="1800" dirty="0" err="1">
                <a:solidFill>
                  <a:srgbClr val="5C6773"/>
                </a:solidFill>
                <a:latin typeface="Arial" panose="020B0604020202020204" pitchFamily="34" charset="0"/>
                <a:cs typeface="Arial" panose="020B0604020202020204" pitchFamily="34" charset="0"/>
              </a:rPr>
              <a:t>useState</a:t>
            </a:r>
            <a:r>
              <a:rPr lang="en-US" sz="1800" dirty="0">
                <a:solidFill>
                  <a:srgbClr val="5C6773"/>
                </a:solidFill>
                <a:latin typeface="Arial" panose="020B0604020202020204" pitchFamily="34" charset="0"/>
                <a:cs typeface="Arial" panose="020B0604020202020204" pitchFamily="34" charset="0"/>
              </a:rPr>
              <a:t>(</a:t>
            </a:r>
            <a:r>
              <a:rPr lang="en-US" sz="1800" dirty="0">
                <a:solidFill>
                  <a:srgbClr val="86B300"/>
                </a:solidFill>
                <a:latin typeface="Arial" panose="020B0604020202020204" pitchFamily="34" charset="0"/>
                <a:cs typeface="Arial" panose="020B0604020202020204" pitchFamily="34" charset="0"/>
              </a:rPr>
              <a:t>'Mary'</a:t>
            </a:r>
            <a:r>
              <a:rPr lang="en-US" sz="1800" dirty="0">
                <a:solidFill>
                  <a:srgbClr val="5C6773"/>
                </a:solidFill>
                <a:latin typeface="Arial" panose="020B0604020202020204" pitchFamily="34" charset="0"/>
                <a:cs typeface="Arial" panose="020B0604020202020204" pitchFamily="34" charset="0"/>
              </a:rPr>
              <a:t>)           </a:t>
            </a:r>
            <a:r>
              <a:rPr lang="en-US" sz="1800" i="1" dirty="0">
                <a:solidFill>
                  <a:srgbClr val="ABB0B6"/>
                </a:solidFill>
                <a:latin typeface="Arial" panose="020B0604020202020204" pitchFamily="34" charset="0"/>
                <a:cs typeface="Arial" panose="020B0604020202020204" pitchFamily="34" charset="0"/>
              </a:rPr>
              <a:t>// 1. Read the name state variable (argument is ignored)</a:t>
            </a:r>
            <a:endParaRPr lang="en-US" sz="1800" dirty="0">
              <a:solidFill>
                <a:srgbClr val="5C6773"/>
              </a:solidFill>
              <a:latin typeface="Arial" panose="020B0604020202020204" pitchFamily="34" charset="0"/>
              <a:cs typeface="Arial" panose="020B0604020202020204" pitchFamily="34" charset="0"/>
            </a:endParaRPr>
          </a:p>
          <a:p>
            <a:r>
              <a:rPr lang="en-US" sz="1800" dirty="0" err="1">
                <a:solidFill>
                  <a:srgbClr val="5C6773"/>
                </a:solidFill>
                <a:latin typeface="Arial" panose="020B0604020202020204" pitchFamily="34" charset="0"/>
                <a:cs typeface="Arial" panose="020B0604020202020204" pitchFamily="34" charset="0"/>
              </a:rPr>
              <a:t>useEffect</a:t>
            </a:r>
            <a:r>
              <a:rPr lang="en-US" sz="1800" dirty="0">
                <a:solidFill>
                  <a:srgbClr val="5C6773"/>
                </a:solidFill>
                <a:latin typeface="Arial" panose="020B0604020202020204" pitchFamily="34" charset="0"/>
                <a:cs typeface="Arial" panose="020B0604020202020204" pitchFamily="34" charset="0"/>
              </a:rPr>
              <a:t>(</a:t>
            </a:r>
            <a:r>
              <a:rPr lang="en-US" sz="1800" dirty="0" err="1">
                <a:solidFill>
                  <a:srgbClr val="5C6773"/>
                </a:solidFill>
                <a:latin typeface="Arial" panose="020B0604020202020204" pitchFamily="34" charset="0"/>
                <a:cs typeface="Arial" panose="020B0604020202020204" pitchFamily="34" charset="0"/>
              </a:rPr>
              <a:t>persistForm</a:t>
            </a:r>
            <a:r>
              <a:rPr lang="en-US" sz="1800" dirty="0">
                <a:solidFill>
                  <a:srgbClr val="5C6773"/>
                </a:solidFill>
                <a:latin typeface="Arial" panose="020B0604020202020204" pitchFamily="34" charset="0"/>
                <a:cs typeface="Arial" panose="020B0604020202020204" pitchFamily="34" charset="0"/>
              </a:rPr>
              <a:t>)     </a:t>
            </a:r>
            <a:r>
              <a:rPr lang="en-US" sz="1800" i="1" dirty="0">
                <a:solidFill>
                  <a:srgbClr val="ABB0B6"/>
                </a:solidFill>
                <a:latin typeface="Arial" panose="020B0604020202020204" pitchFamily="34" charset="0"/>
                <a:cs typeface="Arial" panose="020B0604020202020204" pitchFamily="34" charset="0"/>
              </a:rPr>
              <a:t>// 2. Replace the effect for persisting the form</a:t>
            </a:r>
            <a:endParaRPr lang="en-US" sz="1800" dirty="0">
              <a:solidFill>
                <a:srgbClr val="5C6773"/>
              </a:solidFill>
              <a:latin typeface="Arial" panose="020B0604020202020204" pitchFamily="34" charset="0"/>
              <a:cs typeface="Arial" panose="020B0604020202020204" pitchFamily="34" charset="0"/>
            </a:endParaRPr>
          </a:p>
          <a:p>
            <a:r>
              <a:rPr lang="en-US" sz="1800" dirty="0" err="1">
                <a:solidFill>
                  <a:srgbClr val="5C6773"/>
                </a:solidFill>
                <a:latin typeface="Arial" panose="020B0604020202020204" pitchFamily="34" charset="0"/>
                <a:cs typeface="Arial" panose="020B0604020202020204" pitchFamily="34" charset="0"/>
              </a:rPr>
              <a:t>useState</a:t>
            </a:r>
            <a:r>
              <a:rPr lang="en-US" sz="1800" dirty="0">
                <a:solidFill>
                  <a:srgbClr val="5C6773"/>
                </a:solidFill>
                <a:latin typeface="Arial" panose="020B0604020202020204" pitchFamily="34" charset="0"/>
                <a:cs typeface="Arial" panose="020B0604020202020204" pitchFamily="34" charset="0"/>
              </a:rPr>
              <a:t>(</a:t>
            </a:r>
            <a:r>
              <a:rPr lang="en-US" sz="1800" dirty="0">
                <a:solidFill>
                  <a:srgbClr val="86B300"/>
                </a:solidFill>
                <a:latin typeface="Arial" panose="020B0604020202020204" pitchFamily="34" charset="0"/>
                <a:cs typeface="Arial" panose="020B0604020202020204" pitchFamily="34" charset="0"/>
              </a:rPr>
              <a:t>'Poppins'</a:t>
            </a:r>
            <a:r>
              <a:rPr lang="en-US" sz="1800" dirty="0">
                <a:solidFill>
                  <a:srgbClr val="5C6773"/>
                </a:solidFill>
                <a:latin typeface="Arial" panose="020B0604020202020204" pitchFamily="34" charset="0"/>
                <a:cs typeface="Arial" panose="020B0604020202020204" pitchFamily="34" charset="0"/>
              </a:rPr>
              <a:t>)        </a:t>
            </a:r>
            <a:r>
              <a:rPr lang="en-US" sz="1800" i="1" dirty="0">
                <a:solidFill>
                  <a:srgbClr val="ABB0B6"/>
                </a:solidFill>
                <a:latin typeface="Arial" panose="020B0604020202020204" pitchFamily="34" charset="0"/>
                <a:cs typeface="Arial" panose="020B0604020202020204" pitchFamily="34" charset="0"/>
              </a:rPr>
              <a:t>// 3. Read the surname state variable (argument is ignored)</a:t>
            </a:r>
            <a:endParaRPr lang="en-US" sz="1800" dirty="0">
              <a:solidFill>
                <a:srgbClr val="5C6773"/>
              </a:solidFill>
              <a:latin typeface="Arial" panose="020B0604020202020204" pitchFamily="34" charset="0"/>
              <a:cs typeface="Arial" panose="020B0604020202020204" pitchFamily="34" charset="0"/>
            </a:endParaRPr>
          </a:p>
          <a:p>
            <a:r>
              <a:rPr lang="en-US" sz="1800" dirty="0" err="1">
                <a:solidFill>
                  <a:srgbClr val="5C6773"/>
                </a:solidFill>
                <a:latin typeface="Arial" panose="020B0604020202020204" pitchFamily="34" charset="0"/>
                <a:cs typeface="Arial" panose="020B0604020202020204" pitchFamily="34" charset="0"/>
              </a:rPr>
              <a:t>useEffect</a:t>
            </a:r>
            <a:r>
              <a:rPr lang="en-US" sz="1800" dirty="0">
                <a:solidFill>
                  <a:srgbClr val="5C6773"/>
                </a:solidFill>
                <a:latin typeface="Arial" panose="020B0604020202020204" pitchFamily="34" charset="0"/>
                <a:cs typeface="Arial" panose="020B0604020202020204" pitchFamily="34" charset="0"/>
              </a:rPr>
              <a:t>(</a:t>
            </a:r>
            <a:r>
              <a:rPr lang="en-US" sz="1800" dirty="0" err="1">
                <a:solidFill>
                  <a:srgbClr val="5C6773"/>
                </a:solidFill>
                <a:latin typeface="Arial" panose="020B0604020202020204" pitchFamily="34" charset="0"/>
                <a:cs typeface="Arial" panose="020B0604020202020204" pitchFamily="34" charset="0"/>
              </a:rPr>
              <a:t>updateTitle</a:t>
            </a:r>
            <a:r>
              <a:rPr lang="en-US" sz="1800" dirty="0">
                <a:solidFill>
                  <a:srgbClr val="5C6773"/>
                </a:solidFill>
                <a:latin typeface="Arial" panose="020B0604020202020204" pitchFamily="34" charset="0"/>
                <a:cs typeface="Arial" panose="020B0604020202020204" pitchFamily="34" charset="0"/>
              </a:rPr>
              <a:t>)     </a:t>
            </a:r>
            <a:r>
              <a:rPr lang="en-US" sz="1800" i="1" dirty="0">
                <a:solidFill>
                  <a:srgbClr val="ABB0B6"/>
                </a:solidFill>
                <a:latin typeface="Arial" panose="020B0604020202020204" pitchFamily="34" charset="0"/>
                <a:cs typeface="Arial" panose="020B0604020202020204" pitchFamily="34" charset="0"/>
              </a:rPr>
              <a:t>// 4. Replace the effect for updating the title</a:t>
            </a:r>
            <a:endParaRPr lang="en-US" sz="1800" dirty="0">
              <a:solidFill>
                <a:srgbClr val="5C6773"/>
              </a:solidFill>
              <a:latin typeface="Arial" panose="020B0604020202020204" pitchFamily="34" charset="0"/>
              <a:cs typeface="Arial" panose="020B0604020202020204" pitchFamily="34" charset="0"/>
            </a:endParaRPr>
          </a:p>
          <a:p>
            <a:br>
              <a:rPr lang="en-US" sz="1800" dirty="0">
                <a:solidFill>
                  <a:srgbClr val="5C6773"/>
                </a:solidFill>
                <a:latin typeface="Arial" panose="020B0604020202020204" pitchFamily="34" charset="0"/>
                <a:cs typeface="Arial" panose="020B0604020202020204" pitchFamily="34" charset="0"/>
              </a:rPr>
            </a:br>
            <a:r>
              <a:rPr lang="en-US" sz="1800" i="1" dirty="0">
                <a:solidFill>
                  <a:srgbClr val="ABB0B6"/>
                </a:solidFill>
                <a:latin typeface="Arial" panose="020B0604020202020204" pitchFamily="34" charset="0"/>
                <a:cs typeface="Arial" panose="020B0604020202020204" pitchFamily="34" charset="0"/>
              </a:rPr>
              <a:t>// ...</a:t>
            </a:r>
            <a:endParaRPr lang="en-US" sz="1800" dirty="0">
              <a:solidFill>
                <a:srgbClr val="5C6773"/>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027951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A147047-4CCC-E04F-8B56-63E0807A976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44</a:t>
            </a:fld>
            <a:endParaRPr lang="ja-JP" altLang="en-US"/>
          </a:p>
        </p:txBody>
      </p:sp>
      <p:sp>
        <p:nvSpPr>
          <p:cNvPr id="3" name="Rectangle 2">
            <a:extLst>
              <a:ext uri="{FF2B5EF4-FFF2-40B4-BE49-F238E27FC236}">
                <a16:creationId xmlns:a16="http://schemas.microsoft.com/office/drawing/2014/main" id="{1607ED95-CFD0-614B-ADE4-BD7CE3C10B13}"/>
              </a:ext>
            </a:extLst>
          </p:cNvPr>
          <p:cNvSpPr/>
          <p:nvPr/>
        </p:nvSpPr>
        <p:spPr>
          <a:xfrm>
            <a:off x="599266" y="907779"/>
            <a:ext cx="10754533" cy="1015663"/>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As long as the order of the Hook calls is the same between renders, React can associate some local state with each of them. But what happens if we put a Hook call (for example, the </a:t>
            </a:r>
            <a:r>
              <a:rPr lang="en-US" sz="2000" dirty="0" err="1">
                <a:highlight>
                  <a:srgbClr val="FFFF00"/>
                </a:highlight>
                <a:latin typeface="Arial" panose="020B0604020202020204" pitchFamily="34" charset="0"/>
                <a:cs typeface="Arial" panose="020B0604020202020204" pitchFamily="34" charset="0"/>
              </a:rPr>
              <a:t>persistForm</a:t>
            </a:r>
            <a:r>
              <a:rPr lang="en-US" sz="2000" dirty="0">
                <a:latin typeface="Arial" panose="020B0604020202020204" pitchFamily="34" charset="0"/>
                <a:cs typeface="Arial" panose="020B0604020202020204" pitchFamily="34" charset="0"/>
              </a:rPr>
              <a:t> effect) inside a condition?</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14C5BBB6-2547-144A-B1A8-A218BEDD1264}"/>
              </a:ext>
            </a:extLst>
          </p:cNvPr>
          <p:cNvSpPr/>
          <p:nvPr/>
        </p:nvSpPr>
        <p:spPr>
          <a:xfrm>
            <a:off x="1374182" y="1992003"/>
            <a:ext cx="6979404" cy="1754326"/>
          </a:xfrm>
          <a:prstGeom prst="rect">
            <a:avLst/>
          </a:prstGeom>
          <a:solidFill>
            <a:schemeClr val="bg1">
              <a:lumMod val="95000"/>
            </a:schemeClr>
          </a:solidFill>
        </p:spPr>
        <p:txBody>
          <a:bodyPr wrap="square">
            <a:spAutoFit/>
          </a:bodyPr>
          <a:lstStyle/>
          <a:p>
            <a:r>
              <a:rPr lang="en-VN" sz="1800" dirty="0">
                <a:solidFill>
                  <a:srgbClr val="5C6773"/>
                </a:solidFill>
                <a:latin typeface="var(--font-monospace)"/>
              </a:rPr>
              <a:t>  </a:t>
            </a:r>
            <a:r>
              <a:rPr lang="en-VN" sz="1800" i="1" dirty="0">
                <a:solidFill>
                  <a:srgbClr val="ABB0B6"/>
                </a:solidFill>
                <a:latin typeface="var(--font-monospace)"/>
              </a:rPr>
              <a:t>// 🔴 </a:t>
            </a:r>
            <a:r>
              <a:rPr lang="en-US" sz="1800" i="1" dirty="0">
                <a:solidFill>
                  <a:srgbClr val="ABB0B6"/>
                </a:solidFill>
                <a:latin typeface="var(--font-monospace)"/>
              </a:rPr>
              <a:t>We're breaking the first rule by using a Hook in a condition</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(name !== </a:t>
            </a:r>
            <a:r>
              <a:rPr lang="en-US" sz="1800" dirty="0">
                <a:solidFill>
                  <a:srgbClr val="86B300"/>
                </a:solidFill>
                <a:latin typeface="var(--font-monospace)"/>
              </a:rPr>
              <a: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persistForm</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localStorage.setItem</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formData</a:t>
            </a:r>
            <a:r>
              <a:rPr lang="en-US" sz="1800" dirty="0">
                <a:solidFill>
                  <a:srgbClr val="86B300"/>
                </a:solidFill>
                <a:latin typeface="var(--font-monospace)"/>
              </a:rPr>
              <a:t>'</a:t>
            </a:r>
            <a:r>
              <a:rPr lang="en-US" sz="1800" dirty="0">
                <a:solidFill>
                  <a:srgbClr val="5C6773"/>
                </a:solidFill>
                <a:latin typeface="var(--font-monospace)"/>
              </a:rPr>
              <a:t>, name);</a:t>
            </a:r>
          </a:p>
          <a:p>
            <a:r>
              <a:rPr lang="en-US" sz="1800" dirty="0">
                <a:solidFill>
                  <a:srgbClr val="5C6773"/>
                </a:solidFill>
                <a:latin typeface="var(--font-monospace)"/>
              </a:rPr>
              <a:t>    });</a:t>
            </a:r>
          </a:p>
          <a:p>
            <a:r>
              <a:rPr lang="en-US" sz="1800" dirty="0">
                <a:solidFill>
                  <a:srgbClr val="5C6773"/>
                </a:solidFill>
                <a:latin typeface="var(--font-monospace)"/>
              </a:rPr>
              <a:t>  }</a:t>
            </a:r>
          </a:p>
        </p:txBody>
      </p:sp>
      <p:sp>
        <p:nvSpPr>
          <p:cNvPr id="5" name="Rectangle 4">
            <a:extLst>
              <a:ext uri="{FF2B5EF4-FFF2-40B4-BE49-F238E27FC236}">
                <a16:creationId xmlns:a16="http://schemas.microsoft.com/office/drawing/2014/main" id="{AE3BA0FD-E800-1F47-8746-47CFF0EDEB63}"/>
              </a:ext>
            </a:extLst>
          </p:cNvPr>
          <p:cNvSpPr/>
          <p:nvPr/>
        </p:nvSpPr>
        <p:spPr>
          <a:xfrm>
            <a:off x="658998" y="3834078"/>
            <a:ext cx="10635067" cy="1015663"/>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 name </a:t>
            </a:r>
            <a:r>
              <a:rPr lang="en-US" sz="2000" dirty="0">
                <a:highlight>
                  <a:srgbClr val="FFFF00"/>
                </a:highlight>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condition is </a:t>
            </a:r>
            <a:r>
              <a:rPr lang="en-US" sz="2000" dirty="0">
                <a:highlight>
                  <a:srgbClr val="FFFF00"/>
                </a:highlight>
                <a:latin typeface="Arial" panose="020B0604020202020204" pitchFamily="34" charset="0"/>
                <a:cs typeface="Arial" panose="020B0604020202020204" pitchFamily="34" charset="0"/>
              </a:rPr>
              <a:t>true</a:t>
            </a:r>
            <a:r>
              <a:rPr lang="en-US" sz="2000" dirty="0">
                <a:latin typeface="Arial" panose="020B0604020202020204" pitchFamily="34" charset="0"/>
                <a:cs typeface="Arial" panose="020B0604020202020204" pitchFamily="34" charset="0"/>
              </a:rPr>
              <a:t> on the first render, so we run this Hook. However, on the next render the user might clear the form, making the condition false. Now that we skip this Hook during rendering, the order of the Hook calls becomes different:</a:t>
            </a:r>
            <a:endParaRPr lang="en-VN" sz="2000" dirty="0">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FC8228F4-D4B6-7A4A-A802-9E0895ED2344}"/>
              </a:ext>
            </a:extLst>
          </p:cNvPr>
          <p:cNvSpPr/>
          <p:nvPr/>
        </p:nvSpPr>
        <p:spPr>
          <a:xfrm>
            <a:off x="1374182" y="5002881"/>
            <a:ext cx="9025180" cy="1200329"/>
          </a:xfrm>
          <a:prstGeom prst="rect">
            <a:avLst/>
          </a:prstGeom>
          <a:solidFill>
            <a:schemeClr val="bg1">
              <a:lumMod val="95000"/>
            </a:schemeClr>
          </a:solidFill>
        </p:spPr>
        <p:txBody>
          <a:bodyPr wrap="square">
            <a:spAutoFit/>
          </a:bodyPr>
          <a:lstStyle/>
          <a:p>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86B300"/>
                </a:solidFill>
                <a:latin typeface="var(--font-monospace)"/>
              </a:rPr>
              <a:t>'Mary'</a:t>
            </a:r>
            <a:r>
              <a:rPr lang="en-US" sz="1800" dirty="0">
                <a:solidFill>
                  <a:srgbClr val="5C6773"/>
                </a:solidFill>
                <a:latin typeface="var(--font-monospace)"/>
              </a:rPr>
              <a:t>)           </a:t>
            </a:r>
            <a:r>
              <a:rPr lang="en-US" sz="1800" i="1" dirty="0">
                <a:solidFill>
                  <a:srgbClr val="ABB0B6"/>
                </a:solidFill>
                <a:latin typeface="var(--font-monospace)"/>
              </a:rPr>
              <a:t>// 1. Read the name state variable (argument is ignored)</a:t>
            </a:r>
            <a:endParaRPr lang="en-US" sz="1800" dirty="0">
              <a:solidFill>
                <a:srgbClr val="5C6773"/>
              </a:solidFill>
              <a:latin typeface="var(--font-monospace)"/>
            </a:endParaRPr>
          </a:p>
          <a:p>
            <a:r>
              <a:rPr lang="en-US" sz="1800" i="1" dirty="0">
                <a:solidFill>
                  <a:srgbClr val="ABB0B6"/>
                </a:solidFill>
                <a:latin typeface="var(--font-monospace)"/>
              </a:rPr>
              <a:t>// </a:t>
            </a:r>
            <a:r>
              <a:rPr lang="en-US" sz="1800" i="1" dirty="0" err="1">
                <a:solidFill>
                  <a:srgbClr val="ABB0B6"/>
                </a:solidFill>
                <a:latin typeface="var(--font-monospace)"/>
              </a:rPr>
              <a:t>useEffect</a:t>
            </a:r>
            <a:r>
              <a:rPr lang="en-US" sz="1800" i="1" dirty="0">
                <a:solidFill>
                  <a:srgbClr val="ABB0B6"/>
                </a:solidFill>
                <a:latin typeface="var(--font-monospace)"/>
              </a:rPr>
              <a:t>(</a:t>
            </a:r>
            <a:r>
              <a:rPr lang="en-US" sz="1800" i="1" dirty="0" err="1">
                <a:solidFill>
                  <a:srgbClr val="ABB0B6"/>
                </a:solidFill>
                <a:latin typeface="var(--font-monospace)"/>
              </a:rPr>
              <a:t>persistForm</a:t>
            </a:r>
            <a:r>
              <a:rPr lang="en-US" sz="1800" i="1" dirty="0">
                <a:solidFill>
                  <a:srgbClr val="ABB0B6"/>
                </a:solidFill>
                <a:latin typeface="var(--font-monospace)"/>
              </a:rPr>
              <a:t>)  // </a:t>
            </a:r>
            <a:r>
              <a:rPr lang="en-VN" sz="1800" i="1" dirty="0">
                <a:solidFill>
                  <a:srgbClr val="ABB0B6"/>
                </a:solidFill>
                <a:latin typeface="var(--font-monospace)"/>
              </a:rPr>
              <a:t>🔴 </a:t>
            </a:r>
            <a:r>
              <a:rPr lang="en-US" sz="1800" i="1" dirty="0">
                <a:solidFill>
                  <a:srgbClr val="ABB0B6"/>
                </a:solidFill>
                <a:latin typeface="var(--font-monospace)"/>
              </a:rPr>
              <a:t>This Hook was skipped!</a:t>
            </a:r>
            <a:endParaRPr lang="en-US" sz="1800" dirty="0">
              <a:solidFill>
                <a:srgbClr val="5C6773"/>
              </a:solidFill>
              <a:latin typeface="var(--font-monospace)"/>
            </a:endParaRPr>
          </a:p>
          <a:p>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86B300"/>
                </a:solidFill>
                <a:latin typeface="var(--font-monospace)"/>
              </a:rPr>
              <a:t>'Poppins'</a:t>
            </a:r>
            <a:r>
              <a:rPr lang="en-US" sz="1800" dirty="0">
                <a:solidFill>
                  <a:srgbClr val="5C6773"/>
                </a:solidFill>
                <a:latin typeface="var(--font-monospace)"/>
              </a:rPr>
              <a:t>)        </a:t>
            </a:r>
            <a:r>
              <a:rPr lang="en-US" sz="1800" i="1" dirty="0">
                <a:solidFill>
                  <a:srgbClr val="ABB0B6"/>
                </a:solidFill>
                <a:latin typeface="var(--font-monospace)"/>
              </a:rPr>
              <a:t>// </a:t>
            </a:r>
            <a:r>
              <a:rPr lang="en-VN" sz="1800" i="1" dirty="0">
                <a:solidFill>
                  <a:srgbClr val="ABB0B6"/>
                </a:solidFill>
                <a:latin typeface="var(--font-monospace)"/>
              </a:rPr>
              <a:t>🔴 2 (</a:t>
            </a:r>
            <a:r>
              <a:rPr lang="en-US" sz="1800" i="1" dirty="0">
                <a:solidFill>
                  <a:srgbClr val="ABB0B6"/>
                </a:solidFill>
                <a:latin typeface="var(--font-monospace)"/>
              </a:rPr>
              <a:t>but was 3). Fail to read the surname state variable</a:t>
            </a:r>
            <a:endParaRPr lang="en-US" sz="1800" dirty="0">
              <a:solidFill>
                <a:srgbClr val="5C6773"/>
              </a:solidFill>
              <a:latin typeface="var(--font-monospace)"/>
            </a:endParaRPr>
          </a:p>
          <a:p>
            <a:r>
              <a:rPr lang="en-US" sz="1800" dirty="0" err="1">
                <a:solidFill>
                  <a:srgbClr val="5C6773"/>
                </a:solidFill>
                <a:latin typeface="var(--font-monospace)"/>
              </a:rPr>
              <a:t>useEffect</a:t>
            </a:r>
            <a:r>
              <a:rPr lang="en-US" sz="1800" dirty="0">
                <a:solidFill>
                  <a:srgbClr val="5C6773"/>
                </a:solidFill>
                <a:latin typeface="var(--font-monospace)"/>
              </a:rPr>
              <a:t>(</a:t>
            </a:r>
            <a:r>
              <a:rPr lang="en-US" sz="1800" dirty="0" err="1">
                <a:solidFill>
                  <a:srgbClr val="5C6773"/>
                </a:solidFill>
                <a:latin typeface="var(--font-monospace)"/>
              </a:rPr>
              <a:t>updateTitle</a:t>
            </a:r>
            <a:r>
              <a:rPr lang="en-US" sz="1800" dirty="0">
                <a:solidFill>
                  <a:srgbClr val="5C6773"/>
                </a:solidFill>
                <a:latin typeface="var(--font-monospace)"/>
              </a:rPr>
              <a:t>)     </a:t>
            </a:r>
            <a:r>
              <a:rPr lang="en-US" sz="1800" i="1" dirty="0">
                <a:solidFill>
                  <a:srgbClr val="ABB0B6"/>
                </a:solidFill>
                <a:latin typeface="var(--font-monospace)"/>
              </a:rPr>
              <a:t>// </a:t>
            </a:r>
            <a:r>
              <a:rPr lang="en-VN" sz="1800" i="1" dirty="0">
                <a:solidFill>
                  <a:srgbClr val="ABB0B6"/>
                </a:solidFill>
                <a:latin typeface="var(--font-monospace)"/>
              </a:rPr>
              <a:t>🔴 3 (</a:t>
            </a:r>
            <a:r>
              <a:rPr lang="en-US" sz="1800" i="1" dirty="0">
                <a:solidFill>
                  <a:srgbClr val="ABB0B6"/>
                </a:solidFill>
                <a:latin typeface="var(--font-monospace)"/>
              </a:rPr>
              <a:t>but was 4). Fail to replace the effect</a:t>
            </a:r>
            <a:endParaRPr lang="en-US" sz="1800" dirty="0">
              <a:solidFill>
                <a:srgbClr val="5C6773"/>
              </a:solidFill>
              <a:latin typeface="var(--font-monospace)"/>
            </a:endParaRPr>
          </a:p>
        </p:txBody>
      </p:sp>
    </p:spTree>
    <p:extLst>
      <p:ext uri="{BB962C8B-B14F-4D97-AF65-F5344CB8AC3E}">
        <p14:creationId xmlns:p14="http://schemas.microsoft.com/office/powerpoint/2010/main" val="4177963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DEC7482-20AD-F34E-92AB-11326473621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45</a:t>
            </a:fld>
            <a:endParaRPr lang="ja-JP" altLang="en-US"/>
          </a:p>
        </p:txBody>
      </p:sp>
      <p:sp>
        <p:nvSpPr>
          <p:cNvPr id="3" name="Rectangle 2">
            <a:extLst>
              <a:ext uri="{FF2B5EF4-FFF2-40B4-BE49-F238E27FC236}">
                <a16:creationId xmlns:a16="http://schemas.microsoft.com/office/drawing/2014/main" id="{8D7ABEF6-0D2C-754C-8D91-3281010FE88B}"/>
              </a:ext>
            </a:extLst>
          </p:cNvPr>
          <p:cNvSpPr/>
          <p:nvPr/>
        </p:nvSpPr>
        <p:spPr>
          <a:xfrm>
            <a:off x="847240" y="892970"/>
            <a:ext cx="10506560" cy="2092881"/>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React wouldn’t know what to return for the second </a:t>
            </a:r>
            <a:r>
              <a:rPr lang="en-US" sz="2000" dirty="0" err="1">
                <a:highlight>
                  <a:srgbClr val="FFFF00"/>
                </a:highlight>
                <a:latin typeface="Arial" panose="020B0604020202020204" pitchFamily="34" charset="0"/>
                <a:cs typeface="Arial" panose="020B0604020202020204" pitchFamily="34" charset="0"/>
              </a:rPr>
              <a:t>useState</a:t>
            </a:r>
            <a:r>
              <a:rPr lang="en-US" sz="2000" dirty="0">
                <a:latin typeface="Arial" panose="020B0604020202020204" pitchFamily="34" charset="0"/>
                <a:cs typeface="Arial" panose="020B0604020202020204" pitchFamily="34" charset="0"/>
              </a:rPr>
              <a:t> Hook call. React expected that the second Hook call in this component corresponds to the </a:t>
            </a:r>
            <a:r>
              <a:rPr lang="en-US" sz="2000" dirty="0" err="1">
                <a:highlight>
                  <a:srgbClr val="FFFF00"/>
                </a:highlight>
                <a:latin typeface="Arial" panose="020B0604020202020204" pitchFamily="34" charset="0"/>
                <a:cs typeface="Arial" panose="020B0604020202020204" pitchFamily="34" charset="0"/>
              </a:rPr>
              <a:t>persistForm</a:t>
            </a:r>
            <a:r>
              <a:rPr lang="en-US" sz="2000" dirty="0">
                <a:latin typeface="Arial" panose="020B0604020202020204" pitchFamily="34" charset="0"/>
                <a:cs typeface="Arial" panose="020B0604020202020204" pitchFamily="34" charset="0"/>
              </a:rPr>
              <a:t> effect, just like during the previous render, but it doesn’t anymore. From that point, every next Hook call after the one we skipped would also shift by one, leading to bugs.</a:t>
            </a:r>
          </a:p>
          <a:p>
            <a:pPr>
              <a:spcBef>
                <a:spcPts val="600"/>
              </a:spcBef>
              <a:spcAft>
                <a:spcPts val="600"/>
              </a:spcAft>
            </a:pPr>
            <a:r>
              <a:rPr lang="en-US" sz="2000" b="1" dirty="0">
                <a:latin typeface="Arial" panose="020B0604020202020204" pitchFamily="34" charset="0"/>
                <a:cs typeface="Arial" panose="020B0604020202020204" pitchFamily="34" charset="0"/>
              </a:rPr>
              <a:t>This is why Hooks must be called on the top level of our components</a:t>
            </a:r>
            <a:r>
              <a:rPr lang="en-US" sz="2000" dirty="0">
                <a:latin typeface="Arial" panose="020B0604020202020204" pitchFamily="34" charset="0"/>
                <a:cs typeface="Arial" panose="020B0604020202020204" pitchFamily="34" charset="0"/>
              </a:rPr>
              <a:t>. If we want to run an effect conditionally, we can put that condition inside our Hook:</a:t>
            </a:r>
          </a:p>
        </p:txBody>
      </p:sp>
      <p:sp>
        <p:nvSpPr>
          <p:cNvPr id="4" name="Rectangle 3">
            <a:extLst>
              <a:ext uri="{FF2B5EF4-FFF2-40B4-BE49-F238E27FC236}">
                <a16:creationId xmlns:a16="http://schemas.microsoft.com/office/drawing/2014/main" id="{159EBE7F-1C7F-1746-A86A-FB502F77ED6F}"/>
              </a:ext>
            </a:extLst>
          </p:cNvPr>
          <p:cNvSpPr/>
          <p:nvPr/>
        </p:nvSpPr>
        <p:spPr>
          <a:xfrm>
            <a:off x="1389681" y="2985851"/>
            <a:ext cx="6096000" cy="1754326"/>
          </a:xfrm>
          <a:prstGeom prst="rect">
            <a:avLst/>
          </a:prstGeom>
          <a:solidFill>
            <a:schemeClr val="bg1">
              <a:lumMod val="95000"/>
            </a:schemeClr>
          </a:solidFill>
        </p:spPr>
        <p:txBody>
          <a:bodyPr>
            <a:spAutoFit/>
          </a:bodyPr>
          <a:lstStyle/>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persistForm</a:t>
            </a:r>
            <a:r>
              <a:rPr lang="en-US" sz="1800" dirty="0">
                <a:solidFill>
                  <a:srgbClr val="5C6773"/>
                </a:solidFill>
                <a:latin typeface="var(--font-monospace)"/>
              </a:rPr>
              <a:t>() {</a:t>
            </a:r>
          </a:p>
          <a:p>
            <a:r>
              <a:rPr lang="en-US" sz="1800" dirty="0">
                <a:solidFill>
                  <a:srgbClr val="5C6773"/>
                </a:solidFill>
                <a:latin typeface="var(--font-monospace)"/>
              </a:rPr>
              <a:t>    </a:t>
            </a:r>
            <a:r>
              <a:rPr lang="en-US" sz="1800" i="1" dirty="0">
                <a:solidFill>
                  <a:srgbClr val="ABB0B6"/>
                </a:solidFill>
                <a:latin typeface="var(--font-monospace)"/>
              </a:rPr>
              <a:t>// </a:t>
            </a:r>
            <a:r>
              <a:rPr lang="en-VN" sz="1800" i="1" dirty="0">
                <a:solidFill>
                  <a:srgbClr val="ABB0B6"/>
                </a:solidFill>
                <a:latin typeface="var(--font-monospace)"/>
              </a:rPr>
              <a:t>👍 </a:t>
            </a:r>
            <a:r>
              <a:rPr lang="en-US" sz="1800" i="1" dirty="0">
                <a:solidFill>
                  <a:srgbClr val="ABB0B6"/>
                </a:solidFill>
                <a:latin typeface="var(--font-monospace)"/>
              </a:rPr>
              <a:t>We're not breaking the first rule anymore</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(name !== </a:t>
            </a:r>
            <a:r>
              <a:rPr lang="en-US" sz="1800" dirty="0">
                <a:solidFill>
                  <a:srgbClr val="86B300"/>
                </a:solidFill>
                <a:latin typeface="var(--font-monospace)"/>
              </a:rPr>
              <a: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localStorage.setItem</a:t>
            </a:r>
            <a:r>
              <a:rPr lang="en-US" sz="1800" dirty="0">
                <a:solidFill>
                  <a:srgbClr val="5C6773"/>
                </a:solidFill>
                <a:latin typeface="var(--font-monospace)"/>
              </a:rPr>
              <a:t>(</a:t>
            </a:r>
            <a:r>
              <a:rPr lang="en-US" sz="1800" dirty="0">
                <a:solidFill>
                  <a:srgbClr val="86B300"/>
                </a:solidFill>
                <a:latin typeface="var(--font-monospace)"/>
              </a:rPr>
              <a:t>'</a:t>
            </a:r>
            <a:r>
              <a:rPr lang="en-US" sz="1800" dirty="0" err="1">
                <a:solidFill>
                  <a:srgbClr val="86B300"/>
                </a:solidFill>
                <a:latin typeface="var(--font-monospace)"/>
              </a:rPr>
              <a:t>formData</a:t>
            </a:r>
            <a:r>
              <a:rPr lang="en-US" sz="1800" dirty="0">
                <a:solidFill>
                  <a:srgbClr val="86B300"/>
                </a:solidFill>
                <a:latin typeface="var(--font-monospace)"/>
              </a:rPr>
              <a:t>'</a:t>
            </a:r>
            <a:r>
              <a:rPr lang="en-US" sz="1800" dirty="0">
                <a:solidFill>
                  <a:srgbClr val="5C6773"/>
                </a:solidFill>
                <a:latin typeface="var(--font-monospace)"/>
              </a:rPr>
              <a:t>, name);</a:t>
            </a:r>
          </a:p>
          <a:p>
            <a:r>
              <a:rPr lang="en-US" sz="1800" dirty="0">
                <a:solidFill>
                  <a:srgbClr val="5C6773"/>
                </a:solidFill>
                <a:latin typeface="var(--font-monospace)"/>
              </a:rPr>
              <a:t>    }</a:t>
            </a:r>
          </a:p>
          <a:p>
            <a:r>
              <a:rPr lang="en-US" sz="1800" dirty="0">
                <a:solidFill>
                  <a:srgbClr val="5C6773"/>
                </a:solidFill>
                <a:latin typeface="var(--font-monospace)"/>
              </a:rPr>
              <a:t>  });</a:t>
            </a:r>
          </a:p>
        </p:txBody>
      </p:sp>
      <p:sp>
        <p:nvSpPr>
          <p:cNvPr id="5" name="Rectangle 4">
            <a:extLst>
              <a:ext uri="{FF2B5EF4-FFF2-40B4-BE49-F238E27FC236}">
                <a16:creationId xmlns:a16="http://schemas.microsoft.com/office/drawing/2014/main" id="{274D256B-DDFE-8642-AC8A-154FB0CC5853}"/>
              </a:ext>
            </a:extLst>
          </p:cNvPr>
          <p:cNvSpPr/>
          <p:nvPr/>
        </p:nvSpPr>
        <p:spPr>
          <a:xfrm>
            <a:off x="847239" y="5088908"/>
            <a:ext cx="10358035" cy="1015663"/>
          </a:xfrm>
          <a:prstGeom prst="rect">
            <a:avLst/>
          </a:prstGeom>
        </p:spPr>
        <p:txBody>
          <a:bodyPr wrap="square">
            <a:spAutoFit/>
          </a:bodyPr>
          <a:lstStyle/>
          <a:p>
            <a:pPr>
              <a:spcBef>
                <a:spcPts val="600"/>
              </a:spcBef>
              <a:spcAft>
                <a:spcPts val="600"/>
              </a:spcAft>
            </a:pPr>
            <a:r>
              <a:rPr lang="en-US" sz="2000" b="1" dirty="0">
                <a:latin typeface="Arial" panose="020B0604020202020204" pitchFamily="34" charset="0"/>
                <a:cs typeface="Arial" panose="020B0604020202020204" pitchFamily="34" charset="0"/>
              </a:rPr>
              <a:t>Note that you don’t need to worry about this problem if you use the </a:t>
            </a:r>
            <a:r>
              <a:rPr lang="en-US" sz="2000" b="1" dirty="0">
                <a:latin typeface="Arial" panose="020B0604020202020204" pitchFamily="34" charset="0"/>
                <a:cs typeface="Arial" panose="020B0604020202020204" pitchFamily="34" charset="0"/>
                <a:hlinkClick r:id="rId2"/>
              </a:rPr>
              <a:t>provided lint rule</a:t>
            </a:r>
            <a:r>
              <a:rPr lang="en-US" sz="2000" dirty="0">
                <a:latin typeface="Arial" panose="020B0604020202020204" pitchFamily="34" charset="0"/>
                <a:cs typeface="Arial" panose="020B0604020202020204" pitchFamily="34" charset="0"/>
              </a:rPr>
              <a:t>. But now you also know why Hooks work this way, and which issues the rule is preventing.</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6672455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917C0-A14D-B24D-8140-028EB0746AB6}"/>
              </a:ext>
            </a:extLst>
          </p:cNvPr>
          <p:cNvSpPr>
            <a:spLocks noGrp="1"/>
          </p:cNvSpPr>
          <p:nvPr>
            <p:ph type="title"/>
          </p:nvPr>
        </p:nvSpPr>
        <p:spPr/>
        <p:txBody>
          <a:bodyPr/>
          <a:lstStyle/>
          <a:p>
            <a:r>
              <a:rPr lang="en-US" dirty="0"/>
              <a:t>Building Your Own Hooks</a:t>
            </a:r>
            <a:endParaRPr lang="en-VN" dirty="0"/>
          </a:p>
        </p:txBody>
      </p:sp>
      <p:sp>
        <p:nvSpPr>
          <p:cNvPr id="3" name="Text Placeholder 2">
            <a:extLst>
              <a:ext uri="{FF2B5EF4-FFF2-40B4-BE49-F238E27FC236}">
                <a16:creationId xmlns:a16="http://schemas.microsoft.com/office/drawing/2014/main" id="{19B0AD63-097B-734B-9EE9-89047385DF5C}"/>
              </a:ext>
            </a:extLst>
          </p:cNvPr>
          <p:cNvSpPr>
            <a:spLocks noGrp="1"/>
          </p:cNvSpPr>
          <p:nvPr>
            <p:ph type="body" idx="1"/>
          </p:nvPr>
        </p:nvSpPr>
        <p:spPr/>
        <p:txBody>
          <a:bodyPr/>
          <a:lstStyle/>
          <a:p>
            <a:pPr marL="571500" indent="-342900">
              <a:buClr>
                <a:schemeClr val="bg1"/>
              </a:buClr>
              <a:buFont typeface="Arial" panose="020B0604020202020204" pitchFamily="34" charset="0"/>
              <a:buChar char="•"/>
            </a:pPr>
            <a:r>
              <a:rPr lang="en-US" dirty="0"/>
              <a:t>Extracting a Custom Hook</a:t>
            </a:r>
          </a:p>
          <a:p>
            <a:pPr marL="571500" indent="-342900">
              <a:buClr>
                <a:schemeClr val="bg1"/>
              </a:buClr>
              <a:buFont typeface="Arial" panose="020B0604020202020204" pitchFamily="34" charset="0"/>
              <a:buChar char="•"/>
            </a:pPr>
            <a:r>
              <a:rPr lang="en-US" dirty="0"/>
              <a:t>Using a Custom Hook</a:t>
            </a:r>
          </a:p>
          <a:p>
            <a:pPr marL="571500" indent="-342900">
              <a:buClr>
                <a:schemeClr val="bg1"/>
              </a:buClr>
              <a:buFont typeface="Arial" panose="020B0604020202020204" pitchFamily="34" charset="0"/>
              <a:buChar char="•"/>
            </a:pPr>
            <a:r>
              <a:rPr lang="en-US" dirty="0" err="1"/>
              <a:t>useYourImagination</a:t>
            </a:r>
            <a:r>
              <a:rPr lang="en-US" dirty="0"/>
              <a:t>()</a:t>
            </a:r>
            <a:endParaRPr lang="en-VN" dirty="0"/>
          </a:p>
        </p:txBody>
      </p:sp>
      <p:sp>
        <p:nvSpPr>
          <p:cNvPr id="4" name="Slide Number Placeholder 3">
            <a:extLst>
              <a:ext uri="{FF2B5EF4-FFF2-40B4-BE49-F238E27FC236}">
                <a16:creationId xmlns:a16="http://schemas.microsoft.com/office/drawing/2014/main" id="{108F504E-A6A3-B94E-B5E5-034360D788A7}"/>
              </a:ext>
            </a:extLst>
          </p:cNvPr>
          <p:cNvSpPr>
            <a:spLocks noGrp="1"/>
          </p:cNvSpPr>
          <p:nvPr>
            <p:ph type="sldNum" idx="12"/>
          </p:nvPr>
        </p:nvSpPr>
        <p:spPr/>
        <p:txBody>
          <a:bodyPr/>
          <a:lstStyle/>
          <a:p>
            <a:fld id="{00000000-1234-1234-1234-123412341234}" type="slidenum">
              <a:rPr lang="en-US" altLang="ja-JP" smtClean="0"/>
              <a:pPr/>
              <a:t>46</a:t>
            </a:fld>
            <a:endParaRPr lang="ja-JP" altLang="en-US"/>
          </a:p>
        </p:txBody>
      </p:sp>
    </p:spTree>
    <p:extLst>
      <p:ext uri="{BB962C8B-B14F-4D97-AF65-F5344CB8AC3E}">
        <p14:creationId xmlns:p14="http://schemas.microsoft.com/office/powerpoint/2010/main" val="38890743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C558B14-0052-0F4F-9F6E-7AAEC5F34904}"/>
              </a:ext>
            </a:extLst>
          </p:cNvPr>
          <p:cNvSpPr>
            <a:spLocks noGrp="1"/>
          </p:cNvSpPr>
          <p:nvPr>
            <p:ph type="sldNum" idx="12"/>
          </p:nvPr>
        </p:nvSpPr>
        <p:spPr/>
        <p:txBody>
          <a:bodyPr/>
          <a:lstStyle/>
          <a:p>
            <a:fld id="{00000000-1234-1234-1234-123412341234}" type="slidenum">
              <a:rPr lang="en-US" altLang="ja-JP" smtClean="0"/>
              <a:pPr/>
              <a:t>47</a:t>
            </a:fld>
            <a:endParaRPr lang="ja-JP" altLang="en-US"/>
          </a:p>
        </p:txBody>
      </p:sp>
      <p:sp>
        <p:nvSpPr>
          <p:cNvPr id="5" name="Rectangle 4">
            <a:extLst>
              <a:ext uri="{FF2B5EF4-FFF2-40B4-BE49-F238E27FC236}">
                <a16:creationId xmlns:a16="http://schemas.microsoft.com/office/drawing/2014/main" id="{DA93C3F5-1828-3846-84A8-C4A9507A62E3}"/>
              </a:ext>
            </a:extLst>
          </p:cNvPr>
          <p:cNvSpPr/>
          <p:nvPr/>
        </p:nvSpPr>
        <p:spPr>
          <a:xfrm>
            <a:off x="1129439" y="2229219"/>
            <a:ext cx="9933122" cy="1938992"/>
          </a:xfrm>
          <a:prstGeom prst="rect">
            <a:avLst/>
          </a:prstGeom>
        </p:spPr>
        <p:txBody>
          <a:bodyPr wrap="square">
            <a:spAutoFit/>
          </a:bodyPr>
          <a:lstStyle/>
          <a:p>
            <a:pPr>
              <a:spcBef>
                <a:spcPts val="600"/>
              </a:spcBef>
              <a:spcAft>
                <a:spcPts val="600"/>
              </a:spcAft>
            </a:pPr>
            <a:r>
              <a:rPr lang="en-US" sz="2000" i="1" dirty="0">
                <a:solidFill>
                  <a:srgbClr val="6D6D6D"/>
                </a:solidFill>
                <a:latin typeface="Arial" panose="020B0604020202020204" pitchFamily="34" charset="0"/>
                <a:cs typeface="Arial" panose="020B0604020202020204" pitchFamily="34" charset="0"/>
              </a:rPr>
              <a:t>Hooks</a:t>
            </a:r>
            <a:r>
              <a:rPr lang="en-US" sz="2000" dirty="0">
                <a:solidFill>
                  <a:srgbClr val="6D6D6D"/>
                </a:solidFill>
                <a:latin typeface="Arial" panose="020B0604020202020204" pitchFamily="34" charset="0"/>
                <a:cs typeface="Arial" panose="020B0604020202020204" pitchFamily="34" charset="0"/>
              </a:rPr>
              <a:t> are a new addition in React 16.8. They let you use state and other React features without writing a class.</a:t>
            </a:r>
          </a:p>
          <a:p>
            <a:pPr>
              <a:spcBef>
                <a:spcPts val="600"/>
              </a:spcBef>
              <a:spcAft>
                <a:spcPts val="600"/>
              </a:spcAft>
            </a:pPr>
            <a:r>
              <a:rPr lang="en-US" sz="2000" dirty="0">
                <a:latin typeface="Arial" panose="020B0604020202020204" pitchFamily="34" charset="0"/>
                <a:cs typeface="Arial" panose="020B0604020202020204" pitchFamily="34" charset="0"/>
              </a:rPr>
              <a:t>Building your own Hooks lets you extract component logic into reusable functions.</a:t>
            </a:r>
          </a:p>
          <a:p>
            <a:pPr>
              <a:spcBef>
                <a:spcPts val="600"/>
              </a:spcBef>
              <a:spcAft>
                <a:spcPts val="600"/>
              </a:spcAft>
            </a:pPr>
            <a:r>
              <a:rPr lang="en-US" sz="2000" dirty="0">
                <a:latin typeface="Arial" panose="020B0604020202020204" pitchFamily="34" charset="0"/>
                <a:cs typeface="Arial" panose="020B0604020202020204" pitchFamily="34" charset="0"/>
              </a:rPr>
              <a:t>When we were learning about </a:t>
            </a:r>
            <a:r>
              <a:rPr lang="en-US" sz="2000" dirty="0">
                <a:solidFill>
                  <a:srgbClr val="1A1A1A"/>
                </a:solidFill>
                <a:latin typeface="Arial" panose="020B0604020202020204" pitchFamily="34" charset="0"/>
                <a:cs typeface="Arial" panose="020B0604020202020204" pitchFamily="34" charset="0"/>
                <a:hlinkClick r:id="rId2"/>
              </a:rPr>
              <a:t>using the Effect Hook</a:t>
            </a:r>
            <a:r>
              <a:rPr lang="en-US" sz="2000" dirty="0">
                <a:latin typeface="Arial" panose="020B0604020202020204" pitchFamily="34" charset="0"/>
                <a:cs typeface="Arial" panose="020B0604020202020204" pitchFamily="34" charset="0"/>
              </a:rPr>
              <a:t>, we saw this component from a chat application that displays a message indicating whether a friend is online or offline:</a:t>
            </a:r>
          </a:p>
        </p:txBody>
      </p:sp>
    </p:spTree>
    <p:extLst>
      <p:ext uri="{BB962C8B-B14F-4D97-AF65-F5344CB8AC3E}">
        <p14:creationId xmlns:p14="http://schemas.microsoft.com/office/powerpoint/2010/main" val="5452247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8C14A99-44C5-2041-8CEB-29BBB8E4672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48</a:t>
            </a:fld>
            <a:endParaRPr lang="ja-JP" altLang="en-US"/>
          </a:p>
        </p:txBody>
      </p:sp>
      <p:sp>
        <p:nvSpPr>
          <p:cNvPr id="3" name="Rectangle 2">
            <a:extLst>
              <a:ext uri="{FF2B5EF4-FFF2-40B4-BE49-F238E27FC236}">
                <a16:creationId xmlns:a16="http://schemas.microsoft.com/office/drawing/2014/main" id="{AEFC77B0-DC71-0049-A4D9-4F6D8DFAE10B}"/>
              </a:ext>
            </a:extLst>
          </p:cNvPr>
          <p:cNvSpPr/>
          <p:nvPr/>
        </p:nvSpPr>
        <p:spPr>
          <a:xfrm>
            <a:off x="838201" y="1001038"/>
            <a:ext cx="8321298" cy="5355312"/>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import</a:t>
            </a:r>
            <a:r>
              <a:rPr lang="en-US" sz="1800" dirty="0">
                <a:solidFill>
                  <a:srgbClr val="5C6773"/>
                </a:solidFill>
                <a:latin typeface="var(--font-monospace)"/>
              </a:rPr>
              <a:t> </a:t>
            </a:r>
            <a:r>
              <a:rPr lang="en-US" sz="1800" dirty="0">
                <a:solidFill>
                  <a:srgbClr val="41A6D9"/>
                </a:solidFill>
                <a:latin typeface="var(--font-monospace)"/>
              </a:rPr>
              <a:t>React</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 </a:t>
            </a:r>
            <a:r>
              <a:rPr lang="en-US" sz="1800" dirty="0">
                <a:solidFill>
                  <a:srgbClr val="F2590C"/>
                </a:solidFill>
                <a:latin typeface="var(--font-monospace)"/>
              </a:rPr>
              <a:t>from</a:t>
            </a:r>
            <a:r>
              <a:rPr lang="en-US" sz="1800" dirty="0">
                <a:solidFill>
                  <a:srgbClr val="5C6773"/>
                </a:solidFill>
                <a:latin typeface="var(--font-monospace)"/>
              </a:rPr>
              <a:t> </a:t>
            </a:r>
            <a:r>
              <a:rPr lang="en-US" sz="1800" dirty="0">
                <a:solidFill>
                  <a:srgbClr val="86B300"/>
                </a:solidFill>
                <a:latin typeface="var(--font-monospace)"/>
              </a:rPr>
              <a:t>'react'</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FriendStatus</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2590C"/>
                </a:solidFill>
                <a:latin typeface="var(--font-monospace)"/>
              </a:rPr>
              <a:t>null</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(status) {</a:t>
            </a:r>
          </a:p>
          <a:p>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a:t>
            </a:r>
            <a:r>
              <a:rPr lang="en-US" sz="1800" dirty="0" err="1">
                <a:solidFill>
                  <a:srgbClr val="5C6773"/>
                </a:solidFill>
                <a:latin typeface="var(--font-monospace)"/>
              </a:rPr>
              <a:t>status.isOnline</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 =&gt;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 </a:t>
            </a:r>
            <a:r>
              <a:rPr lang="en-US" sz="1800" dirty="0">
                <a:solidFill>
                  <a:srgbClr val="F2590C"/>
                </a:solidFill>
                <a:latin typeface="var(--font-monospace)"/>
              </a:rPr>
              <a:t>null</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a:solidFill>
                  <a:srgbClr val="86B300"/>
                </a:solidFill>
                <a:latin typeface="var(--font-monospace)"/>
              </a:rPr>
              <a:t>'Loading...'</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 </a:t>
            </a:r>
            <a:r>
              <a:rPr lang="en-US" sz="1800" dirty="0">
                <a:solidFill>
                  <a:srgbClr val="86B300"/>
                </a:solidFill>
                <a:latin typeface="var(--font-monospace)"/>
              </a:rPr>
              <a:t>'Online'</a:t>
            </a:r>
            <a:r>
              <a:rPr lang="en-US" sz="1800" dirty="0">
                <a:solidFill>
                  <a:srgbClr val="5C6773"/>
                </a:solidFill>
                <a:latin typeface="var(--font-monospace)"/>
              </a:rPr>
              <a:t> : </a:t>
            </a:r>
            <a:r>
              <a:rPr lang="en-US" sz="1800" dirty="0">
                <a:solidFill>
                  <a:srgbClr val="86B300"/>
                </a:solidFill>
                <a:latin typeface="var(--font-monospace)"/>
              </a:rPr>
              <a:t>'Offline'</a:t>
            </a:r>
            <a:r>
              <a:rPr lang="en-US" sz="1800" dirty="0">
                <a:solidFill>
                  <a:srgbClr val="5C6773"/>
                </a:solidFill>
                <a:latin typeface="var(--font-monospace)"/>
              </a:rPr>
              <a:t>;</a:t>
            </a:r>
          </a:p>
          <a:p>
            <a:r>
              <a:rPr lang="en-US" sz="1800" dirty="0">
                <a:solidFill>
                  <a:srgbClr val="5C6773"/>
                </a:solidFill>
                <a:latin typeface="var(--font-monospace)"/>
              </a:rPr>
              <a:t>}</a:t>
            </a:r>
          </a:p>
        </p:txBody>
      </p:sp>
    </p:spTree>
    <p:extLst>
      <p:ext uri="{BB962C8B-B14F-4D97-AF65-F5344CB8AC3E}">
        <p14:creationId xmlns:p14="http://schemas.microsoft.com/office/powerpoint/2010/main" val="8428241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A7F967-36D2-4D4D-9159-CC6CA250616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49</a:t>
            </a:fld>
            <a:endParaRPr lang="ja-JP" altLang="en-US"/>
          </a:p>
        </p:txBody>
      </p:sp>
      <p:sp>
        <p:nvSpPr>
          <p:cNvPr id="3" name="Rectangle 2">
            <a:extLst>
              <a:ext uri="{FF2B5EF4-FFF2-40B4-BE49-F238E27FC236}">
                <a16:creationId xmlns:a16="http://schemas.microsoft.com/office/drawing/2014/main" id="{79C3A344-1E6F-3749-9C8A-E562361C2B45}"/>
              </a:ext>
            </a:extLst>
          </p:cNvPr>
          <p:cNvSpPr/>
          <p:nvPr/>
        </p:nvSpPr>
        <p:spPr>
          <a:xfrm>
            <a:off x="1038386" y="2690336"/>
            <a:ext cx="9593451" cy="1477328"/>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Now let’s say that our chat application also has a contact list, and we want to render names of online users with a green color. </a:t>
            </a:r>
          </a:p>
          <a:p>
            <a:pPr>
              <a:spcBef>
                <a:spcPts val="600"/>
              </a:spcBef>
              <a:spcAft>
                <a:spcPts val="600"/>
              </a:spcAft>
            </a:pPr>
            <a:r>
              <a:rPr lang="en-US" sz="2000" dirty="0">
                <a:latin typeface="Arial" panose="020B0604020202020204" pitchFamily="34" charset="0"/>
                <a:cs typeface="Arial" panose="020B0604020202020204" pitchFamily="34" charset="0"/>
              </a:rPr>
              <a:t>We could copy and paste similar logic above into our </a:t>
            </a:r>
            <a:r>
              <a:rPr lang="en-US" sz="2000" dirty="0" err="1">
                <a:highlight>
                  <a:srgbClr val="FFFF00"/>
                </a:highlight>
                <a:latin typeface="Arial" panose="020B0604020202020204" pitchFamily="34" charset="0"/>
                <a:cs typeface="Arial" panose="020B0604020202020204" pitchFamily="34" charset="0"/>
              </a:rPr>
              <a:t>FriendListItem</a:t>
            </a:r>
            <a:r>
              <a:rPr lang="en-US" sz="2000" dirty="0">
                <a:latin typeface="Arial" panose="020B0604020202020204" pitchFamily="34" charset="0"/>
                <a:cs typeface="Arial" panose="020B0604020202020204" pitchFamily="34" charset="0"/>
              </a:rPr>
              <a:t> component but it wouldn’t be ideal:</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87309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8D90D7F-A7B5-C94C-8B50-9BD7B0639171}"/>
              </a:ext>
            </a:extLst>
          </p:cNvPr>
          <p:cNvSpPr>
            <a:spLocks noGrp="1"/>
          </p:cNvSpPr>
          <p:nvPr>
            <p:ph type="sldNum" idx="12"/>
          </p:nvPr>
        </p:nvSpPr>
        <p:spPr/>
        <p:txBody>
          <a:bodyPr/>
          <a:lstStyle/>
          <a:p>
            <a:fld id="{00000000-1234-1234-1234-123412341234}" type="slidenum">
              <a:rPr lang="en-US" altLang="ja-JP" smtClean="0"/>
              <a:pPr/>
              <a:t>5</a:t>
            </a:fld>
            <a:endParaRPr lang="ja-JP" altLang="en-US"/>
          </a:p>
        </p:txBody>
      </p:sp>
      <p:sp>
        <p:nvSpPr>
          <p:cNvPr id="5" name="Rectangle 4">
            <a:extLst>
              <a:ext uri="{FF2B5EF4-FFF2-40B4-BE49-F238E27FC236}">
                <a16:creationId xmlns:a16="http://schemas.microsoft.com/office/drawing/2014/main" id="{38F365DB-E294-384A-80D4-11AE94204446}"/>
              </a:ext>
            </a:extLst>
          </p:cNvPr>
          <p:cNvSpPr/>
          <p:nvPr/>
        </p:nvSpPr>
        <p:spPr>
          <a:xfrm>
            <a:off x="1070673" y="1760876"/>
            <a:ext cx="10708037" cy="2862322"/>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This snippet is based on the </a:t>
            </a:r>
            <a:r>
              <a:rPr lang="en-US" sz="2000" dirty="0">
                <a:solidFill>
                  <a:srgbClr val="1A1A1A"/>
                </a:solidFill>
                <a:latin typeface="Arial" panose="020B0604020202020204" pitchFamily="34" charset="0"/>
                <a:cs typeface="Arial" panose="020B0604020202020204" pitchFamily="34" charset="0"/>
                <a:hlinkClick r:id="rId3"/>
              </a:rPr>
              <a:t>counter example from the previous page</a:t>
            </a:r>
            <a:r>
              <a:rPr lang="en-US" sz="2000" dirty="0">
                <a:latin typeface="Arial" panose="020B0604020202020204" pitchFamily="34" charset="0"/>
                <a:cs typeface="Arial" panose="020B0604020202020204" pitchFamily="34" charset="0"/>
              </a:rPr>
              <a:t>, but we added a new feature to it: we set the document title to a custom message including the number of clicks.</a:t>
            </a:r>
          </a:p>
          <a:p>
            <a:pPr>
              <a:spcBef>
                <a:spcPts val="600"/>
              </a:spcBef>
              <a:spcAft>
                <a:spcPts val="600"/>
              </a:spcAft>
            </a:pPr>
            <a:r>
              <a:rPr lang="en-US" sz="2000" dirty="0">
                <a:latin typeface="Arial" panose="020B0604020202020204" pitchFamily="34" charset="0"/>
                <a:cs typeface="Arial" panose="020B0604020202020204" pitchFamily="34" charset="0"/>
              </a:rPr>
              <a:t>Data fetching, setting up a subscription, and manually changing the DOM in React components are all examples of side effects. Whether or not you’re used to calling these operations “side effects” (or just “effects”), you’ve likely performed them in your components before.</a:t>
            </a:r>
          </a:p>
          <a:p>
            <a:pPr>
              <a:spcBef>
                <a:spcPts val="600"/>
              </a:spcBef>
              <a:spcAft>
                <a:spcPts val="600"/>
              </a:spcAft>
            </a:pPr>
            <a:r>
              <a:rPr lang="en-US" sz="2000" dirty="0">
                <a:latin typeface="Arial" panose="020B0604020202020204" pitchFamily="34" charset="0"/>
                <a:cs typeface="Arial" panose="020B0604020202020204" pitchFamily="34" charset="0"/>
              </a:rPr>
              <a:t>There are two common kinds of side effects in React components: those that don’t require cleanup, and those that do. Let’s look at this distinction in more detail.</a:t>
            </a:r>
          </a:p>
        </p:txBody>
      </p:sp>
    </p:spTree>
    <p:extLst>
      <p:ext uri="{BB962C8B-B14F-4D97-AF65-F5344CB8AC3E}">
        <p14:creationId xmlns:p14="http://schemas.microsoft.com/office/powerpoint/2010/main" val="274582300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2101712-C48E-C44A-96EB-C4247C3BFDE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50</a:t>
            </a:fld>
            <a:endParaRPr lang="ja-JP" altLang="en-US"/>
          </a:p>
        </p:txBody>
      </p:sp>
      <p:sp>
        <p:nvSpPr>
          <p:cNvPr id="3" name="Rectangle 2">
            <a:extLst>
              <a:ext uri="{FF2B5EF4-FFF2-40B4-BE49-F238E27FC236}">
                <a16:creationId xmlns:a16="http://schemas.microsoft.com/office/drawing/2014/main" id="{48F5FD6F-2459-DE4C-9CD5-75A7A86D1F1C}"/>
              </a:ext>
            </a:extLst>
          </p:cNvPr>
          <p:cNvSpPr/>
          <p:nvPr/>
        </p:nvSpPr>
        <p:spPr>
          <a:xfrm>
            <a:off x="552771" y="612844"/>
            <a:ext cx="8265763" cy="5632311"/>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import</a:t>
            </a:r>
            <a:r>
              <a:rPr lang="en-US" sz="1800" dirty="0">
                <a:solidFill>
                  <a:srgbClr val="5C6773"/>
                </a:solidFill>
                <a:latin typeface="var(--font-monospace)"/>
              </a:rPr>
              <a:t> </a:t>
            </a:r>
            <a:r>
              <a:rPr lang="en-US" sz="1800" dirty="0">
                <a:solidFill>
                  <a:srgbClr val="41A6D9"/>
                </a:solidFill>
                <a:latin typeface="var(--font-monospace)"/>
              </a:rPr>
              <a:t>React</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 </a:t>
            </a:r>
            <a:r>
              <a:rPr lang="en-US" sz="1800" dirty="0">
                <a:solidFill>
                  <a:srgbClr val="F2590C"/>
                </a:solidFill>
                <a:latin typeface="var(--font-monospace)"/>
              </a:rPr>
              <a:t>from</a:t>
            </a:r>
            <a:r>
              <a:rPr lang="en-US" sz="1800" dirty="0">
                <a:solidFill>
                  <a:srgbClr val="5C6773"/>
                </a:solidFill>
                <a:latin typeface="var(--font-monospace)"/>
              </a:rPr>
              <a:t> </a:t>
            </a:r>
            <a:r>
              <a:rPr lang="en-US" sz="1800" dirty="0">
                <a:solidFill>
                  <a:srgbClr val="86B300"/>
                </a:solidFill>
                <a:latin typeface="var(--font-monospace)"/>
              </a:rPr>
              <a:t>'react'</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FriendListItem</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2590C"/>
                </a:solidFill>
                <a:latin typeface="var(--font-monospace)"/>
              </a:rPr>
              <a:t>null</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(status) {</a:t>
            </a:r>
          </a:p>
          <a:p>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a:t>
            </a:r>
            <a:r>
              <a:rPr lang="en-US" sz="1800" dirty="0" err="1">
                <a:solidFill>
                  <a:srgbClr val="5C6773"/>
                </a:solidFill>
                <a:latin typeface="var(--font-monospace)"/>
              </a:rPr>
              <a:t>status.isOnline</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 =&gt;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&lt;li style={{ color: </a:t>
            </a:r>
            <a:r>
              <a:rPr lang="en-US" sz="1800" dirty="0" err="1">
                <a:solidFill>
                  <a:srgbClr val="5C6773"/>
                </a:solidFill>
                <a:latin typeface="var(--font-monospace)"/>
              </a:rPr>
              <a:t>isOnline</a:t>
            </a:r>
            <a:r>
              <a:rPr lang="en-US" sz="1800" dirty="0">
                <a:solidFill>
                  <a:srgbClr val="5C6773"/>
                </a:solidFill>
                <a:latin typeface="var(--font-monospace)"/>
              </a:rPr>
              <a:t> ? </a:t>
            </a:r>
            <a:r>
              <a:rPr lang="en-US" sz="1800" dirty="0">
                <a:solidFill>
                  <a:srgbClr val="86B300"/>
                </a:solidFill>
                <a:latin typeface="var(--font-monospace)"/>
              </a:rPr>
              <a:t>'green'</a:t>
            </a:r>
            <a:r>
              <a:rPr lang="en-US" sz="1800" dirty="0">
                <a:solidFill>
                  <a:srgbClr val="5C6773"/>
                </a:solidFill>
                <a:latin typeface="var(--font-monospace)"/>
              </a:rPr>
              <a:t> : </a:t>
            </a:r>
            <a:r>
              <a:rPr lang="en-US" sz="1800" dirty="0">
                <a:solidFill>
                  <a:srgbClr val="86B300"/>
                </a:solidFill>
                <a:latin typeface="var(--font-monospace)"/>
              </a:rPr>
              <a:t>'black'</a:t>
            </a:r>
            <a:r>
              <a:rPr lang="en-US" sz="1800" dirty="0">
                <a:solidFill>
                  <a:srgbClr val="5C6773"/>
                </a:solidFill>
                <a:latin typeface="var(--font-monospace)"/>
              </a:rPr>
              <a:t> }}&gt;</a:t>
            </a:r>
          </a:p>
          <a:p>
            <a:r>
              <a:rPr lang="en-US" sz="1800" dirty="0">
                <a:solidFill>
                  <a:srgbClr val="5C6773"/>
                </a:solidFill>
                <a:latin typeface="var(--font-monospace)"/>
              </a:rPr>
              <a:t>      {</a:t>
            </a:r>
            <a:r>
              <a:rPr lang="en-US" sz="1800" dirty="0" err="1">
                <a:solidFill>
                  <a:srgbClr val="5C6773"/>
                </a:solidFill>
                <a:latin typeface="var(--font-monospace)"/>
              </a:rPr>
              <a:t>props.friend.name</a:t>
            </a:r>
            <a:r>
              <a:rPr lang="en-US" sz="1800" dirty="0">
                <a:solidFill>
                  <a:srgbClr val="5C6773"/>
                </a:solidFill>
                <a:latin typeface="var(--font-monospace)"/>
              </a:rPr>
              <a:t>}</a:t>
            </a:r>
          </a:p>
          <a:p>
            <a:r>
              <a:rPr lang="en-US" sz="1800" dirty="0">
                <a:solidFill>
                  <a:srgbClr val="5C6773"/>
                </a:solidFill>
                <a:latin typeface="var(--font-monospace)"/>
              </a:rPr>
              <a:t>    &lt;/li&gt;</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2855296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9989EF-00BA-984A-AFB4-47A9D29B946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51</a:t>
            </a:fld>
            <a:endParaRPr lang="ja-JP" altLang="en-US"/>
          </a:p>
        </p:txBody>
      </p:sp>
      <p:sp>
        <p:nvSpPr>
          <p:cNvPr id="3" name="Rectangle 2">
            <a:extLst>
              <a:ext uri="{FF2B5EF4-FFF2-40B4-BE49-F238E27FC236}">
                <a16:creationId xmlns:a16="http://schemas.microsoft.com/office/drawing/2014/main" id="{19810A8A-700A-D243-986D-EEAC71443D77}"/>
              </a:ext>
            </a:extLst>
          </p:cNvPr>
          <p:cNvSpPr/>
          <p:nvPr/>
        </p:nvSpPr>
        <p:spPr>
          <a:xfrm>
            <a:off x="1172704" y="2394775"/>
            <a:ext cx="9474631" cy="1785104"/>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Instead, we’d like to share this logic between </a:t>
            </a:r>
            <a:r>
              <a:rPr lang="en-US" sz="2000" dirty="0" err="1">
                <a:highlight>
                  <a:srgbClr val="FFFF00"/>
                </a:highlight>
                <a:latin typeface="Arial" panose="020B0604020202020204" pitchFamily="34" charset="0"/>
                <a:cs typeface="Arial" panose="020B0604020202020204" pitchFamily="34" charset="0"/>
              </a:rPr>
              <a:t>FriendStatus</a:t>
            </a:r>
            <a:r>
              <a:rPr lang="en-US" sz="2000" dirty="0">
                <a:latin typeface="Arial" panose="020B0604020202020204" pitchFamily="34" charset="0"/>
                <a:cs typeface="Arial" panose="020B0604020202020204" pitchFamily="34" charset="0"/>
              </a:rPr>
              <a:t> and </a:t>
            </a:r>
            <a:r>
              <a:rPr lang="en-US" sz="2000" dirty="0" err="1">
                <a:highlight>
                  <a:srgbClr val="FFFF00"/>
                </a:highlight>
                <a:latin typeface="Arial" panose="020B0604020202020204" pitchFamily="34" charset="0"/>
                <a:cs typeface="Arial" panose="020B0604020202020204" pitchFamily="34" charset="0"/>
              </a:rPr>
              <a:t>FriendListItem</a:t>
            </a:r>
            <a:r>
              <a:rPr lang="en-US" sz="2000" dirty="0">
                <a:latin typeface="Arial" panose="020B0604020202020204" pitchFamily="34" charset="0"/>
                <a:cs typeface="Arial" panose="020B0604020202020204" pitchFamily="34" charset="0"/>
              </a:rPr>
              <a:t>.</a:t>
            </a:r>
          </a:p>
          <a:p>
            <a:pPr>
              <a:spcBef>
                <a:spcPts val="600"/>
              </a:spcBef>
              <a:spcAft>
                <a:spcPts val="600"/>
              </a:spcAft>
            </a:pPr>
            <a:r>
              <a:rPr lang="en-US" sz="2000" dirty="0">
                <a:latin typeface="Arial" panose="020B0604020202020204" pitchFamily="34" charset="0"/>
                <a:cs typeface="Arial" panose="020B0604020202020204" pitchFamily="34" charset="0"/>
              </a:rPr>
              <a:t>Traditionally in React, we’ve had two popular ways to share stateful logic between components: </a:t>
            </a:r>
            <a:r>
              <a:rPr lang="en-US" sz="2000" dirty="0">
                <a:latin typeface="Arial" panose="020B0604020202020204" pitchFamily="34" charset="0"/>
                <a:cs typeface="Arial" panose="020B0604020202020204" pitchFamily="34" charset="0"/>
                <a:hlinkClick r:id="rId2"/>
              </a:rPr>
              <a:t>render props</a:t>
            </a:r>
            <a:r>
              <a:rPr lang="en-US" sz="2000" dirty="0">
                <a:latin typeface="Arial" panose="020B0604020202020204" pitchFamily="34" charset="0"/>
                <a:cs typeface="Arial" panose="020B0604020202020204" pitchFamily="34" charset="0"/>
              </a:rPr>
              <a:t> and </a:t>
            </a:r>
            <a:r>
              <a:rPr lang="en-US" sz="2000" dirty="0">
                <a:latin typeface="Arial" panose="020B0604020202020204" pitchFamily="34" charset="0"/>
                <a:cs typeface="Arial" panose="020B0604020202020204" pitchFamily="34" charset="0"/>
                <a:hlinkClick r:id="rId3"/>
              </a:rPr>
              <a:t>higher-order components</a:t>
            </a:r>
            <a:r>
              <a:rPr lang="en-US" sz="2000" dirty="0">
                <a:latin typeface="Arial" panose="020B0604020202020204" pitchFamily="34" charset="0"/>
                <a:cs typeface="Arial" panose="020B0604020202020204" pitchFamily="34" charset="0"/>
              </a:rPr>
              <a:t>. We will now look at how Hooks solve many of the same problems without forcing you to add more components to the tree.</a:t>
            </a:r>
          </a:p>
        </p:txBody>
      </p:sp>
    </p:spTree>
    <p:extLst>
      <p:ext uri="{BB962C8B-B14F-4D97-AF65-F5344CB8AC3E}">
        <p14:creationId xmlns:p14="http://schemas.microsoft.com/office/powerpoint/2010/main" val="22121518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6805A5C-DC13-CB48-92F7-72EF45B443E4}"/>
              </a:ext>
            </a:extLst>
          </p:cNvPr>
          <p:cNvSpPr>
            <a:spLocks noGrp="1"/>
          </p:cNvSpPr>
          <p:nvPr>
            <p:ph type="title"/>
          </p:nvPr>
        </p:nvSpPr>
        <p:spPr/>
        <p:txBody>
          <a:bodyPr/>
          <a:lstStyle/>
          <a:p>
            <a:r>
              <a:rPr lang="en-US" dirty="0"/>
              <a:t>Extracting a Custom Hook</a:t>
            </a:r>
            <a:endParaRPr lang="en-VN" dirty="0"/>
          </a:p>
        </p:txBody>
      </p:sp>
      <p:sp>
        <p:nvSpPr>
          <p:cNvPr id="2" name="Slide Number Placeholder 1">
            <a:extLst>
              <a:ext uri="{FF2B5EF4-FFF2-40B4-BE49-F238E27FC236}">
                <a16:creationId xmlns:a16="http://schemas.microsoft.com/office/drawing/2014/main" id="{2CAFE29D-9024-EE4B-BACC-8E38174DBAC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52</a:t>
            </a:fld>
            <a:endParaRPr lang="ja-JP" altLang="en-US"/>
          </a:p>
        </p:txBody>
      </p:sp>
      <p:sp>
        <p:nvSpPr>
          <p:cNvPr id="4" name="Rectangle 3">
            <a:extLst>
              <a:ext uri="{FF2B5EF4-FFF2-40B4-BE49-F238E27FC236}">
                <a16:creationId xmlns:a16="http://schemas.microsoft.com/office/drawing/2014/main" id="{F634CC37-E6A1-8249-94D1-41D34D9E010B}"/>
              </a:ext>
            </a:extLst>
          </p:cNvPr>
          <p:cNvSpPr/>
          <p:nvPr/>
        </p:nvSpPr>
        <p:spPr>
          <a:xfrm>
            <a:off x="838200" y="2551507"/>
            <a:ext cx="10515600" cy="1477328"/>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When we want to share logic between two JavaScript functions, we extract it to a third function. Both components and Hooks are functions, so this works for them too!</a:t>
            </a:r>
          </a:p>
          <a:p>
            <a:pPr>
              <a:spcBef>
                <a:spcPts val="600"/>
              </a:spcBef>
              <a:spcAft>
                <a:spcPts val="600"/>
              </a:spcAft>
            </a:pPr>
            <a:r>
              <a:rPr lang="en-US" sz="2000" b="1" dirty="0">
                <a:latin typeface="Arial" panose="020B0604020202020204" pitchFamily="34" charset="0"/>
                <a:cs typeface="Arial" panose="020B0604020202020204" pitchFamily="34" charset="0"/>
              </a:rPr>
              <a:t>A custom Hook is a JavaScript function whose name starts with ”use” and that may call other Hooks.</a:t>
            </a:r>
            <a:r>
              <a:rPr lang="en-US" sz="2000" dirty="0">
                <a:latin typeface="Arial" panose="020B0604020202020204" pitchFamily="34" charset="0"/>
                <a:cs typeface="Arial" panose="020B0604020202020204" pitchFamily="34" charset="0"/>
              </a:rPr>
              <a:t> For example, </a:t>
            </a:r>
            <a:r>
              <a:rPr lang="en-US" sz="2000" dirty="0" err="1">
                <a:highlight>
                  <a:srgbClr val="FFFF00"/>
                </a:highlight>
                <a:latin typeface="Arial" panose="020B0604020202020204" pitchFamily="34" charset="0"/>
                <a:cs typeface="Arial" panose="020B0604020202020204" pitchFamily="34" charset="0"/>
              </a:rPr>
              <a:t>useFriendStatus</a:t>
            </a:r>
            <a:r>
              <a:rPr lang="en-US" sz="2000" dirty="0">
                <a:latin typeface="Arial" panose="020B0604020202020204" pitchFamily="34" charset="0"/>
                <a:cs typeface="Arial" panose="020B0604020202020204" pitchFamily="34" charset="0"/>
              </a:rPr>
              <a:t> below is our first custom Hook:</a:t>
            </a:r>
          </a:p>
        </p:txBody>
      </p:sp>
    </p:spTree>
    <p:extLst>
      <p:ext uri="{BB962C8B-B14F-4D97-AF65-F5344CB8AC3E}">
        <p14:creationId xmlns:p14="http://schemas.microsoft.com/office/powerpoint/2010/main" val="26660235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385F121-81E5-6B44-B522-6FE7332D676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53</a:t>
            </a:fld>
            <a:endParaRPr lang="ja-JP" altLang="en-US"/>
          </a:p>
        </p:txBody>
      </p:sp>
      <p:sp>
        <p:nvSpPr>
          <p:cNvPr id="4" name="Rectangle 3">
            <a:extLst>
              <a:ext uri="{FF2B5EF4-FFF2-40B4-BE49-F238E27FC236}">
                <a16:creationId xmlns:a16="http://schemas.microsoft.com/office/drawing/2014/main" id="{67C245ED-215D-6043-A38F-A5714AFC6A9E}"/>
              </a:ext>
            </a:extLst>
          </p:cNvPr>
          <p:cNvSpPr/>
          <p:nvPr/>
        </p:nvSpPr>
        <p:spPr>
          <a:xfrm>
            <a:off x="760048" y="889843"/>
            <a:ext cx="7850552" cy="5078313"/>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import</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 </a:t>
            </a:r>
            <a:r>
              <a:rPr lang="en-US" sz="1800" dirty="0">
                <a:solidFill>
                  <a:srgbClr val="F2590C"/>
                </a:solidFill>
                <a:latin typeface="var(--font-monospace)"/>
              </a:rPr>
              <a:t>from</a:t>
            </a:r>
            <a:r>
              <a:rPr lang="en-US" sz="1800" dirty="0">
                <a:solidFill>
                  <a:srgbClr val="5C6773"/>
                </a:solidFill>
                <a:latin typeface="var(--font-monospace)"/>
              </a:rPr>
              <a:t> </a:t>
            </a:r>
            <a:r>
              <a:rPr lang="en-US" sz="1800" dirty="0">
                <a:solidFill>
                  <a:srgbClr val="86B300"/>
                </a:solidFill>
                <a:latin typeface="var(--font-monospace)"/>
              </a:rPr>
              <a:t>'react'</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useFriendStatus</a:t>
            </a:r>
            <a:r>
              <a:rPr lang="en-US" sz="1800" dirty="0">
                <a:solidFill>
                  <a:srgbClr val="5C6773"/>
                </a:solidFill>
                <a:latin typeface="var(--font-monospace)"/>
              </a:rPr>
              <a:t>(</a:t>
            </a:r>
            <a:r>
              <a:rPr lang="en-US" sz="1800" dirty="0" err="1">
                <a:solidFill>
                  <a:srgbClr val="5C6773"/>
                </a:solidFill>
                <a:latin typeface="var(--font-monospace)"/>
              </a:rPr>
              <a:t>friendID</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2590C"/>
                </a:solidFill>
                <a:latin typeface="var(--font-monospace)"/>
              </a:rPr>
              <a:t>null</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useEffect</a:t>
            </a:r>
            <a:r>
              <a:rPr lang="en-US" sz="1800" dirty="0">
                <a:solidFill>
                  <a:srgbClr val="5C6773"/>
                </a:solidFill>
                <a:latin typeface="var(--font-monospace)"/>
              </a:rPr>
              <a:t>(() =&gt; {</a:t>
            </a:r>
          </a:p>
          <a:p>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(status) {</a:t>
            </a:r>
          </a:p>
          <a:p>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a:t>
            </a:r>
            <a:r>
              <a:rPr lang="en-US" sz="1800" dirty="0" err="1">
                <a:solidFill>
                  <a:srgbClr val="5C6773"/>
                </a:solidFill>
                <a:latin typeface="var(--font-monospace)"/>
              </a:rPr>
              <a:t>status.isOnline</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.subscribeToFriendStatus</a:t>
            </a:r>
            <a:r>
              <a:rPr lang="en-US" sz="1800" dirty="0">
                <a:solidFill>
                  <a:srgbClr val="5C6773"/>
                </a:solidFill>
                <a:latin typeface="var(--font-monospace)"/>
              </a:rPr>
              <a:t>(</a:t>
            </a:r>
            <a:r>
              <a:rPr lang="en-US" sz="1800" dirty="0" err="1">
                <a:solidFill>
                  <a:srgbClr val="5C6773"/>
                </a:solidFill>
                <a:latin typeface="var(--font-monospace)"/>
              </a:rPr>
              <a:t>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 =&gt; {</a:t>
            </a:r>
          </a:p>
          <a:p>
            <a:r>
              <a:rPr lang="en-US" sz="1800" dirty="0">
                <a:solidFill>
                  <a:srgbClr val="5C6773"/>
                </a:solidFill>
                <a:latin typeface="var(--font-monospace)"/>
              </a:rPr>
              <a:t>      </a:t>
            </a:r>
            <a:r>
              <a:rPr lang="en-US" sz="1800" dirty="0" err="1">
                <a:solidFill>
                  <a:srgbClr val="41A6D9"/>
                </a:solidFill>
                <a:latin typeface="var(--font-monospace)"/>
              </a:rPr>
              <a:t>ChatAPI</a:t>
            </a:r>
            <a:r>
              <a:rPr lang="en-US" sz="1800" dirty="0" err="1">
                <a:solidFill>
                  <a:srgbClr val="5C6773"/>
                </a:solidFill>
                <a:latin typeface="var(--font-monospace)"/>
              </a:rPr>
              <a:t>.unsubscribeFromFriendStatus</a:t>
            </a:r>
            <a:r>
              <a:rPr lang="en-US" sz="1800" dirty="0">
                <a:solidFill>
                  <a:srgbClr val="5C6773"/>
                </a:solidFill>
                <a:latin typeface="var(--font-monospace)"/>
              </a:rPr>
              <a:t>(</a:t>
            </a:r>
            <a:r>
              <a:rPr lang="en-US" sz="1800" dirty="0" err="1">
                <a:solidFill>
                  <a:srgbClr val="5C6773"/>
                </a:solidFill>
                <a:latin typeface="var(--font-monospace)"/>
              </a:rPr>
              <a:t>friendID</a:t>
            </a:r>
            <a:r>
              <a:rPr lang="en-US" sz="1800" dirty="0">
                <a:solidFill>
                  <a:srgbClr val="5C6773"/>
                </a:solidFill>
                <a:latin typeface="var(--font-monospace)"/>
              </a:rPr>
              <a:t>, </a:t>
            </a:r>
            <a:r>
              <a:rPr lang="en-US" sz="1800" dirty="0" err="1">
                <a:solidFill>
                  <a:srgbClr val="5C6773"/>
                </a:solidFill>
                <a:latin typeface="var(--font-monospace)"/>
              </a:rPr>
              <a:t>handleStatusChange</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a:t>
            </a:r>
          </a:p>
          <a:p>
            <a:r>
              <a:rPr lang="en-US" sz="1800" dirty="0">
                <a:solidFill>
                  <a:srgbClr val="5C6773"/>
                </a:solidFill>
                <a:latin typeface="var(--font-monospace)"/>
              </a:rPr>
              <a:t>}</a:t>
            </a:r>
          </a:p>
        </p:txBody>
      </p:sp>
    </p:spTree>
    <p:extLst>
      <p:ext uri="{BB962C8B-B14F-4D97-AF65-F5344CB8AC3E}">
        <p14:creationId xmlns:p14="http://schemas.microsoft.com/office/powerpoint/2010/main" val="239132138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2B860C5-16AF-224B-BAC9-9A7FD2AE9BF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54</a:t>
            </a:fld>
            <a:endParaRPr lang="ja-JP" altLang="en-US"/>
          </a:p>
        </p:txBody>
      </p:sp>
      <p:sp>
        <p:nvSpPr>
          <p:cNvPr id="3" name="Rectangle 2">
            <a:extLst>
              <a:ext uri="{FF2B5EF4-FFF2-40B4-BE49-F238E27FC236}">
                <a16:creationId xmlns:a16="http://schemas.microsoft.com/office/drawing/2014/main" id="{DD24AB56-EF40-EF46-9659-7D699026D51A}"/>
              </a:ext>
            </a:extLst>
          </p:cNvPr>
          <p:cNvSpPr/>
          <p:nvPr/>
        </p:nvSpPr>
        <p:spPr>
          <a:xfrm>
            <a:off x="1237281" y="1978619"/>
            <a:ext cx="9717437" cy="240065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There’s nothing new inside of it — the logic is copied from the components above. Just like in a component, make sure to only call other Hooks unconditionally at the top level of your custom Hook.</a:t>
            </a:r>
          </a:p>
          <a:p>
            <a:pPr>
              <a:spcBef>
                <a:spcPts val="600"/>
              </a:spcBef>
              <a:spcAft>
                <a:spcPts val="600"/>
              </a:spcAft>
            </a:pPr>
            <a:r>
              <a:rPr lang="en-US" sz="2000" dirty="0">
                <a:latin typeface="Arial" panose="020B0604020202020204" pitchFamily="34" charset="0"/>
                <a:cs typeface="Arial" panose="020B0604020202020204" pitchFamily="34" charset="0"/>
              </a:rPr>
              <a:t>Unlike a React component, a custom Hook doesn’t need to have a specific signature. We can decide what it takes as arguments, and what, if anything, it should return. In other words, it’s just like a normal function. Its name should always start with </a:t>
            </a:r>
            <a:r>
              <a:rPr lang="en-US" sz="2000" dirty="0">
                <a:highlight>
                  <a:srgbClr val="FFFF00"/>
                </a:highlight>
                <a:latin typeface="Arial" panose="020B0604020202020204" pitchFamily="34" charset="0"/>
                <a:cs typeface="Arial" panose="020B0604020202020204" pitchFamily="34" charset="0"/>
              </a:rPr>
              <a:t>use</a:t>
            </a:r>
            <a:r>
              <a:rPr lang="en-US" sz="2000" dirty="0">
                <a:latin typeface="Arial" panose="020B0604020202020204" pitchFamily="34" charset="0"/>
                <a:cs typeface="Arial" panose="020B0604020202020204" pitchFamily="34" charset="0"/>
              </a:rPr>
              <a:t> so that you can tell at a glance that the </a:t>
            </a:r>
            <a:r>
              <a:rPr lang="en-US" sz="2000" dirty="0">
                <a:latin typeface="Arial" panose="020B0604020202020204" pitchFamily="34" charset="0"/>
                <a:cs typeface="Arial" panose="020B0604020202020204" pitchFamily="34" charset="0"/>
                <a:hlinkClick r:id="rId2"/>
              </a:rPr>
              <a:t>rules of Hooks</a:t>
            </a:r>
            <a:r>
              <a:rPr lang="en-US" sz="2000" dirty="0">
                <a:latin typeface="Arial" panose="020B0604020202020204" pitchFamily="34" charset="0"/>
                <a:cs typeface="Arial" panose="020B0604020202020204" pitchFamily="34" charset="0"/>
              </a:rPr>
              <a:t> apply to it.</a:t>
            </a:r>
          </a:p>
        </p:txBody>
      </p:sp>
    </p:spTree>
    <p:extLst>
      <p:ext uri="{BB962C8B-B14F-4D97-AF65-F5344CB8AC3E}">
        <p14:creationId xmlns:p14="http://schemas.microsoft.com/office/powerpoint/2010/main" val="41179032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E0D8970-9AA7-7448-93DA-85854B46059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55</a:t>
            </a:fld>
            <a:endParaRPr lang="ja-JP" altLang="en-US"/>
          </a:p>
        </p:txBody>
      </p:sp>
      <p:sp>
        <p:nvSpPr>
          <p:cNvPr id="3" name="Rectangle 2">
            <a:extLst>
              <a:ext uri="{FF2B5EF4-FFF2-40B4-BE49-F238E27FC236}">
                <a16:creationId xmlns:a16="http://schemas.microsoft.com/office/drawing/2014/main" id="{990D88AD-97E8-E046-8224-8BB801BF41A2}"/>
              </a:ext>
            </a:extLst>
          </p:cNvPr>
          <p:cNvSpPr/>
          <p:nvPr/>
        </p:nvSpPr>
        <p:spPr>
          <a:xfrm>
            <a:off x="1265694" y="1531079"/>
            <a:ext cx="9893085" cy="707886"/>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 purpose of our </a:t>
            </a:r>
            <a:r>
              <a:rPr lang="en-US" sz="2000" dirty="0" err="1">
                <a:highlight>
                  <a:srgbClr val="FFFF00"/>
                </a:highlight>
                <a:latin typeface="Arial" panose="020B0604020202020204" pitchFamily="34" charset="0"/>
                <a:cs typeface="Arial" panose="020B0604020202020204" pitchFamily="34" charset="0"/>
              </a:rPr>
              <a:t>useFriendStatus</a:t>
            </a:r>
            <a:r>
              <a:rPr lang="en-US" sz="2000" dirty="0">
                <a:latin typeface="Arial" panose="020B0604020202020204" pitchFamily="34" charset="0"/>
                <a:cs typeface="Arial" panose="020B0604020202020204" pitchFamily="34" charset="0"/>
              </a:rPr>
              <a:t> Hook is to subscribe us to a friend’s status. This is why it takes </a:t>
            </a:r>
            <a:r>
              <a:rPr lang="en-US" sz="2000" dirty="0" err="1">
                <a:highlight>
                  <a:srgbClr val="FFFF00"/>
                </a:highlight>
                <a:latin typeface="Arial" panose="020B0604020202020204" pitchFamily="34" charset="0"/>
                <a:cs typeface="Arial" panose="020B0604020202020204" pitchFamily="34" charset="0"/>
              </a:rPr>
              <a:t>friendID</a:t>
            </a:r>
            <a:r>
              <a:rPr lang="en-US" sz="2000" dirty="0">
                <a:latin typeface="Arial" panose="020B0604020202020204" pitchFamily="34" charset="0"/>
                <a:cs typeface="Arial" panose="020B0604020202020204" pitchFamily="34" charset="0"/>
              </a:rPr>
              <a:t> as an argument, and returns whether this friend is online:</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49300666-3A9E-6342-80C0-70BB6476C9FA}"/>
              </a:ext>
            </a:extLst>
          </p:cNvPr>
          <p:cNvSpPr/>
          <p:nvPr/>
        </p:nvSpPr>
        <p:spPr>
          <a:xfrm>
            <a:off x="1715146" y="2515963"/>
            <a:ext cx="6096000" cy="2031325"/>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useFriendStatus</a:t>
            </a:r>
            <a:r>
              <a:rPr lang="en-US" sz="1800" dirty="0">
                <a:solidFill>
                  <a:srgbClr val="5C6773"/>
                </a:solidFill>
                <a:latin typeface="var(--font-monospace)"/>
              </a:rPr>
              <a:t>(</a:t>
            </a:r>
            <a:r>
              <a:rPr lang="en-US" sz="1800" dirty="0" err="1">
                <a:solidFill>
                  <a:srgbClr val="5C6773"/>
                </a:solidFill>
                <a:latin typeface="var(--font-monospace)"/>
              </a:rPr>
              <a:t>friendID</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a:t>
            </a:r>
            <a:r>
              <a:rPr lang="en-US" sz="1800" dirty="0" err="1">
                <a:solidFill>
                  <a:srgbClr val="5C6773"/>
                </a:solidFill>
                <a:latin typeface="var(--font-monospace)"/>
              </a:rPr>
              <a:t>setIsOnline</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2590C"/>
                </a:solidFill>
                <a:latin typeface="var(--font-monospace)"/>
              </a:rPr>
              <a:t>null</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a:t>
            </a:r>
          </a:p>
          <a:p>
            <a:r>
              <a:rPr lang="en-US" sz="1800" dirty="0">
                <a:solidFill>
                  <a:srgbClr val="5C6773"/>
                </a:solidFill>
                <a:latin typeface="var(--font-monospace)"/>
              </a:rPr>
              <a:t>}</a:t>
            </a:r>
          </a:p>
        </p:txBody>
      </p:sp>
      <p:sp>
        <p:nvSpPr>
          <p:cNvPr id="5" name="Rectangle 4">
            <a:extLst>
              <a:ext uri="{FF2B5EF4-FFF2-40B4-BE49-F238E27FC236}">
                <a16:creationId xmlns:a16="http://schemas.microsoft.com/office/drawing/2014/main" id="{BF05F0A2-138A-D541-B76B-FDDC1173FD22}"/>
              </a:ext>
            </a:extLst>
          </p:cNvPr>
          <p:cNvSpPr/>
          <p:nvPr/>
        </p:nvSpPr>
        <p:spPr>
          <a:xfrm>
            <a:off x="1265694" y="4926811"/>
            <a:ext cx="5697394" cy="40011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Now let’s see how we can use our custom Hook.</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9434526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37B0B3-1B86-194E-B623-A76E65EAD0A6}"/>
              </a:ext>
            </a:extLst>
          </p:cNvPr>
          <p:cNvSpPr>
            <a:spLocks noGrp="1"/>
          </p:cNvSpPr>
          <p:nvPr>
            <p:ph type="title"/>
          </p:nvPr>
        </p:nvSpPr>
        <p:spPr/>
        <p:txBody>
          <a:bodyPr/>
          <a:lstStyle/>
          <a:p>
            <a:r>
              <a:rPr lang="en-US" dirty="0"/>
              <a:t>Using a Custom Hook</a:t>
            </a:r>
            <a:endParaRPr lang="en-VN" dirty="0"/>
          </a:p>
        </p:txBody>
      </p:sp>
      <p:sp>
        <p:nvSpPr>
          <p:cNvPr id="2" name="Slide Number Placeholder 1">
            <a:extLst>
              <a:ext uri="{FF2B5EF4-FFF2-40B4-BE49-F238E27FC236}">
                <a16:creationId xmlns:a16="http://schemas.microsoft.com/office/drawing/2014/main" id="{C95E4E65-922A-4340-917F-94C9129A323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56</a:t>
            </a:fld>
            <a:endParaRPr lang="ja-JP" altLang="en-US"/>
          </a:p>
        </p:txBody>
      </p:sp>
      <p:sp>
        <p:nvSpPr>
          <p:cNvPr id="4" name="Rectangle 3">
            <a:extLst>
              <a:ext uri="{FF2B5EF4-FFF2-40B4-BE49-F238E27FC236}">
                <a16:creationId xmlns:a16="http://schemas.microsoft.com/office/drawing/2014/main" id="{F574514E-3E7B-C94E-9A5C-EEBE34476E6F}"/>
              </a:ext>
            </a:extLst>
          </p:cNvPr>
          <p:cNvSpPr/>
          <p:nvPr/>
        </p:nvSpPr>
        <p:spPr>
          <a:xfrm>
            <a:off x="971226" y="1951672"/>
            <a:ext cx="10515599" cy="1477328"/>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In the beginning, our stated goal was to remove the duplicated logic from the </a:t>
            </a:r>
            <a:r>
              <a:rPr lang="en-US" sz="2000" dirty="0" err="1">
                <a:highlight>
                  <a:srgbClr val="FFFF00"/>
                </a:highlight>
                <a:latin typeface="Arial" panose="020B0604020202020204" pitchFamily="34" charset="0"/>
                <a:cs typeface="Arial" panose="020B0604020202020204" pitchFamily="34" charset="0"/>
              </a:rPr>
              <a:t>FriendStatus</a:t>
            </a:r>
            <a:r>
              <a:rPr lang="en-US" sz="2000" dirty="0">
                <a:latin typeface="Arial" panose="020B0604020202020204" pitchFamily="34" charset="0"/>
                <a:cs typeface="Arial" panose="020B0604020202020204" pitchFamily="34" charset="0"/>
              </a:rPr>
              <a:t> and </a:t>
            </a:r>
            <a:r>
              <a:rPr lang="en-US" sz="2000" dirty="0" err="1">
                <a:highlight>
                  <a:srgbClr val="FFFF00"/>
                </a:highlight>
                <a:latin typeface="Arial" panose="020B0604020202020204" pitchFamily="34" charset="0"/>
                <a:cs typeface="Arial" panose="020B0604020202020204" pitchFamily="34" charset="0"/>
              </a:rPr>
              <a:t>FriendListItem</a:t>
            </a:r>
            <a:r>
              <a:rPr lang="en-US" sz="2000" dirty="0">
                <a:latin typeface="Arial" panose="020B0604020202020204" pitchFamily="34" charset="0"/>
                <a:cs typeface="Arial" panose="020B0604020202020204" pitchFamily="34" charset="0"/>
              </a:rPr>
              <a:t> components. Both of them want to know whether a friend is online.</a:t>
            </a:r>
          </a:p>
          <a:p>
            <a:pPr>
              <a:spcBef>
                <a:spcPts val="600"/>
              </a:spcBef>
              <a:spcAft>
                <a:spcPts val="600"/>
              </a:spcAft>
            </a:pPr>
            <a:r>
              <a:rPr lang="en-US" sz="2000" dirty="0">
                <a:latin typeface="Arial" panose="020B0604020202020204" pitchFamily="34" charset="0"/>
                <a:cs typeface="Arial" panose="020B0604020202020204" pitchFamily="34" charset="0"/>
              </a:rPr>
              <a:t>Now that we’ve extracted this logic to a </a:t>
            </a:r>
            <a:r>
              <a:rPr lang="en-US" sz="2000" dirty="0" err="1">
                <a:highlight>
                  <a:srgbClr val="FFFF00"/>
                </a:highlight>
                <a:latin typeface="Arial" panose="020B0604020202020204" pitchFamily="34" charset="0"/>
                <a:cs typeface="Arial" panose="020B0604020202020204" pitchFamily="34" charset="0"/>
              </a:rPr>
              <a:t>useFriendStatus</a:t>
            </a:r>
            <a:r>
              <a:rPr lang="en-US" sz="2000" dirty="0">
                <a:latin typeface="Arial" panose="020B0604020202020204" pitchFamily="34" charset="0"/>
                <a:cs typeface="Arial" panose="020B0604020202020204" pitchFamily="34" charset="0"/>
              </a:rPr>
              <a:t> hook, we can just use it:</a:t>
            </a:r>
          </a:p>
        </p:txBody>
      </p:sp>
      <p:sp>
        <p:nvSpPr>
          <p:cNvPr id="5" name="Rectangle 4">
            <a:extLst>
              <a:ext uri="{FF2B5EF4-FFF2-40B4-BE49-F238E27FC236}">
                <a16:creationId xmlns:a16="http://schemas.microsoft.com/office/drawing/2014/main" id="{A9F8A606-253C-4748-9EAA-4936D32253F3}"/>
              </a:ext>
            </a:extLst>
          </p:cNvPr>
          <p:cNvSpPr/>
          <p:nvPr/>
        </p:nvSpPr>
        <p:spPr>
          <a:xfrm>
            <a:off x="1327688" y="3738513"/>
            <a:ext cx="6096000" cy="2308324"/>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FriendStatus</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 </a:t>
            </a:r>
            <a:r>
              <a:rPr lang="en-US" sz="1800" dirty="0" err="1">
                <a:solidFill>
                  <a:srgbClr val="5C6773"/>
                </a:solidFill>
                <a:latin typeface="var(--font-monospace)"/>
              </a:rPr>
              <a:t>useFriendStatus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if</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 </a:t>
            </a:r>
            <a:r>
              <a:rPr lang="en-US" sz="1800" dirty="0">
                <a:solidFill>
                  <a:srgbClr val="F2590C"/>
                </a:solidFill>
                <a:latin typeface="var(--font-monospace)"/>
              </a:rPr>
              <a:t>null</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a:solidFill>
                  <a:srgbClr val="86B300"/>
                </a:solidFill>
                <a:latin typeface="var(--font-monospace)"/>
              </a:rPr>
              <a:t>'Loading...'</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 </a:t>
            </a:r>
            <a:r>
              <a:rPr lang="en-US" sz="1800" dirty="0">
                <a:solidFill>
                  <a:srgbClr val="86B300"/>
                </a:solidFill>
                <a:latin typeface="var(--font-monospace)"/>
              </a:rPr>
              <a:t>'Online'</a:t>
            </a:r>
            <a:r>
              <a:rPr lang="en-US" sz="1800" dirty="0">
                <a:solidFill>
                  <a:srgbClr val="5C6773"/>
                </a:solidFill>
                <a:latin typeface="var(--font-monospace)"/>
              </a:rPr>
              <a:t> : </a:t>
            </a:r>
            <a:r>
              <a:rPr lang="en-US" sz="1800" dirty="0">
                <a:solidFill>
                  <a:srgbClr val="86B300"/>
                </a:solidFill>
                <a:latin typeface="var(--font-monospace)"/>
              </a:rPr>
              <a:t>'Offline'</a:t>
            </a:r>
            <a:r>
              <a:rPr lang="en-US" sz="1800" dirty="0">
                <a:solidFill>
                  <a:srgbClr val="5C6773"/>
                </a:solidFill>
                <a:latin typeface="var(--font-monospace)"/>
              </a:rPr>
              <a:t>;</a:t>
            </a:r>
          </a:p>
          <a:p>
            <a:r>
              <a:rPr lang="en-US" sz="1800" dirty="0">
                <a:solidFill>
                  <a:srgbClr val="5C6773"/>
                </a:solidFill>
                <a:latin typeface="var(--font-monospace)"/>
              </a:rPr>
              <a:t>}</a:t>
            </a:r>
          </a:p>
        </p:txBody>
      </p:sp>
    </p:spTree>
    <p:extLst>
      <p:ext uri="{BB962C8B-B14F-4D97-AF65-F5344CB8AC3E}">
        <p14:creationId xmlns:p14="http://schemas.microsoft.com/office/powerpoint/2010/main" val="12022938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7E4FA33-2566-F747-8B30-C8A1B503004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57</a:t>
            </a:fld>
            <a:endParaRPr lang="ja-JP" altLang="en-US"/>
          </a:p>
        </p:txBody>
      </p:sp>
      <p:sp>
        <p:nvSpPr>
          <p:cNvPr id="4" name="Rectangle 3">
            <a:extLst>
              <a:ext uri="{FF2B5EF4-FFF2-40B4-BE49-F238E27FC236}">
                <a16:creationId xmlns:a16="http://schemas.microsoft.com/office/drawing/2014/main" id="{9009E8A8-460F-1E4A-BAA3-708D702C297B}"/>
              </a:ext>
            </a:extLst>
          </p:cNvPr>
          <p:cNvSpPr/>
          <p:nvPr/>
        </p:nvSpPr>
        <p:spPr>
          <a:xfrm>
            <a:off x="1079716" y="971996"/>
            <a:ext cx="6096000" cy="2585323"/>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FriendListItem</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isOnline</a:t>
            </a:r>
            <a:r>
              <a:rPr lang="en-US" sz="1800" dirty="0">
                <a:solidFill>
                  <a:srgbClr val="5C6773"/>
                </a:solidFill>
                <a:latin typeface="var(--font-monospace)"/>
              </a:rPr>
              <a:t> = </a:t>
            </a:r>
            <a:r>
              <a:rPr lang="en-US" sz="1800" dirty="0" err="1">
                <a:solidFill>
                  <a:srgbClr val="5C6773"/>
                </a:solidFill>
                <a:latin typeface="var(--font-monospace)"/>
              </a:rPr>
              <a:t>useFriendStatus</a:t>
            </a:r>
            <a:r>
              <a:rPr lang="en-US" sz="1800" dirty="0">
                <a:solidFill>
                  <a:srgbClr val="5C6773"/>
                </a:solidFill>
                <a:latin typeface="var(--font-monospace)"/>
              </a:rPr>
              <a:t>(</a:t>
            </a:r>
            <a:r>
              <a:rPr lang="en-US" sz="1800" dirty="0" err="1">
                <a:solidFill>
                  <a:srgbClr val="5C6773"/>
                </a:solidFill>
                <a:latin typeface="var(--font-monospace)"/>
              </a:rPr>
              <a:t>props.friend.id</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&lt;li style={{ color: </a:t>
            </a:r>
            <a:r>
              <a:rPr lang="en-US" sz="1800" dirty="0" err="1">
                <a:solidFill>
                  <a:srgbClr val="5C6773"/>
                </a:solidFill>
                <a:latin typeface="var(--font-monospace)"/>
              </a:rPr>
              <a:t>isOnline</a:t>
            </a:r>
            <a:r>
              <a:rPr lang="en-US" sz="1800" dirty="0">
                <a:solidFill>
                  <a:srgbClr val="5C6773"/>
                </a:solidFill>
                <a:latin typeface="var(--font-monospace)"/>
              </a:rPr>
              <a:t> ? </a:t>
            </a:r>
            <a:r>
              <a:rPr lang="en-US" sz="1800" dirty="0">
                <a:solidFill>
                  <a:srgbClr val="86B300"/>
                </a:solidFill>
                <a:latin typeface="var(--font-monospace)"/>
              </a:rPr>
              <a:t>'green'</a:t>
            </a:r>
            <a:r>
              <a:rPr lang="en-US" sz="1800" dirty="0">
                <a:solidFill>
                  <a:srgbClr val="5C6773"/>
                </a:solidFill>
                <a:latin typeface="var(--font-monospace)"/>
              </a:rPr>
              <a:t> : </a:t>
            </a:r>
            <a:r>
              <a:rPr lang="en-US" sz="1800" dirty="0">
                <a:solidFill>
                  <a:srgbClr val="86B300"/>
                </a:solidFill>
                <a:latin typeface="var(--font-monospace)"/>
              </a:rPr>
              <a:t>'black'</a:t>
            </a:r>
            <a:r>
              <a:rPr lang="en-US" sz="1800" dirty="0">
                <a:solidFill>
                  <a:srgbClr val="5C6773"/>
                </a:solidFill>
                <a:latin typeface="var(--font-monospace)"/>
              </a:rPr>
              <a:t> }}&gt;</a:t>
            </a:r>
          </a:p>
          <a:p>
            <a:r>
              <a:rPr lang="en-US" sz="1800" dirty="0">
                <a:solidFill>
                  <a:srgbClr val="5C6773"/>
                </a:solidFill>
                <a:latin typeface="var(--font-monospace)"/>
              </a:rPr>
              <a:t>      {</a:t>
            </a:r>
            <a:r>
              <a:rPr lang="en-US" sz="1800" dirty="0" err="1">
                <a:solidFill>
                  <a:srgbClr val="5C6773"/>
                </a:solidFill>
                <a:latin typeface="var(--font-monospace)"/>
              </a:rPr>
              <a:t>props.friend.name</a:t>
            </a:r>
            <a:r>
              <a:rPr lang="en-US" sz="1800" dirty="0">
                <a:solidFill>
                  <a:srgbClr val="5C6773"/>
                </a:solidFill>
                <a:latin typeface="var(--font-monospace)"/>
              </a:rPr>
              <a:t>}</a:t>
            </a:r>
          </a:p>
          <a:p>
            <a:r>
              <a:rPr lang="en-US" sz="1800" dirty="0">
                <a:solidFill>
                  <a:srgbClr val="5C6773"/>
                </a:solidFill>
                <a:latin typeface="var(--font-monospace)"/>
              </a:rPr>
              <a:t>    &lt;/li&gt;</a:t>
            </a:r>
          </a:p>
          <a:p>
            <a:r>
              <a:rPr lang="en-US" sz="1800" dirty="0">
                <a:solidFill>
                  <a:srgbClr val="5C6773"/>
                </a:solidFill>
                <a:latin typeface="var(--font-monospace)"/>
              </a:rPr>
              <a:t>  );</a:t>
            </a:r>
          </a:p>
          <a:p>
            <a:r>
              <a:rPr lang="en-US" sz="1800" dirty="0">
                <a:solidFill>
                  <a:srgbClr val="5C6773"/>
                </a:solidFill>
                <a:latin typeface="var(--font-monospace)"/>
              </a:rPr>
              <a:t>}</a:t>
            </a:r>
          </a:p>
        </p:txBody>
      </p:sp>
      <p:sp>
        <p:nvSpPr>
          <p:cNvPr id="5" name="Rectangle 4">
            <a:extLst>
              <a:ext uri="{FF2B5EF4-FFF2-40B4-BE49-F238E27FC236}">
                <a16:creationId xmlns:a16="http://schemas.microsoft.com/office/drawing/2014/main" id="{ED1447AE-AEF9-E742-A500-D65856FAFCAC}"/>
              </a:ext>
            </a:extLst>
          </p:cNvPr>
          <p:cNvSpPr/>
          <p:nvPr/>
        </p:nvSpPr>
        <p:spPr>
          <a:xfrm>
            <a:off x="958958" y="4471547"/>
            <a:ext cx="10274084" cy="1631216"/>
          </a:xfrm>
          <a:prstGeom prst="rect">
            <a:avLst/>
          </a:prstGeom>
        </p:spPr>
        <p:txBody>
          <a:bodyPr wrap="square">
            <a:spAutoFit/>
          </a:bodyPr>
          <a:lstStyle/>
          <a:p>
            <a:r>
              <a:rPr lang="en-US" sz="2000" b="1" dirty="0">
                <a:latin typeface="Arial" panose="020B0604020202020204" pitchFamily="34" charset="0"/>
                <a:cs typeface="Arial" panose="020B0604020202020204" pitchFamily="34" charset="0"/>
              </a:rPr>
              <a:t>Is this code equivalent to the original examples?</a:t>
            </a:r>
            <a:r>
              <a:rPr lang="en-US" sz="2000" dirty="0">
                <a:latin typeface="Arial" panose="020B0604020202020204" pitchFamily="34" charset="0"/>
                <a:cs typeface="Arial" panose="020B0604020202020204" pitchFamily="34" charset="0"/>
              </a:rPr>
              <a:t> Yes, it works in exactly the same way. If you look closely, you’ll notice we didn’t make any changes to the behavior. All we did was to extract some common code between two functions into a separate function. </a:t>
            </a:r>
            <a:r>
              <a:rPr lang="en-US" sz="2000" b="1" dirty="0">
                <a:latin typeface="Arial" panose="020B0604020202020204" pitchFamily="34" charset="0"/>
                <a:cs typeface="Arial" panose="020B0604020202020204" pitchFamily="34" charset="0"/>
              </a:rPr>
              <a:t>Custom Hooks are a convention that naturally follows from the design of Hooks, rather than a React feature.</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4291526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5D44716-F4D9-B749-A4F4-D25672482B8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58</a:t>
            </a:fld>
            <a:endParaRPr lang="ja-JP" altLang="en-US"/>
          </a:p>
        </p:txBody>
      </p:sp>
      <p:sp>
        <p:nvSpPr>
          <p:cNvPr id="3" name="Rectangle 2">
            <a:extLst>
              <a:ext uri="{FF2B5EF4-FFF2-40B4-BE49-F238E27FC236}">
                <a16:creationId xmlns:a16="http://schemas.microsoft.com/office/drawing/2014/main" id="{B737CCDB-4416-1547-A815-27F77F889ABF}"/>
              </a:ext>
            </a:extLst>
          </p:cNvPr>
          <p:cNvSpPr/>
          <p:nvPr/>
        </p:nvSpPr>
        <p:spPr>
          <a:xfrm>
            <a:off x="914400" y="1364052"/>
            <a:ext cx="10439400" cy="4093428"/>
          </a:xfrm>
          <a:prstGeom prst="rect">
            <a:avLst/>
          </a:prstGeom>
        </p:spPr>
        <p:txBody>
          <a:bodyPr wrap="square">
            <a:spAutoFit/>
          </a:bodyPr>
          <a:lstStyle/>
          <a:p>
            <a:pPr>
              <a:spcBef>
                <a:spcPts val="600"/>
              </a:spcBef>
              <a:spcAft>
                <a:spcPts val="600"/>
              </a:spcAft>
            </a:pPr>
            <a:r>
              <a:rPr lang="en-US" sz="2000" b="1" dirty="0">
                <a:latin typeface="Arial" panose="020B0604020202020204" pitchFamily="34" charset="0"/>
                <a:cs typeface="Arial" panose="020B0604020202020204" pitchFamily="34" charset="0"/>
              </a:rPr>
              <a:t>Do I have to name my custom Hooks starting with “use”?</a:t>
            </a:r>
            <a:r>
              <a:rPr lang="en-US" sz="2000" dirty="0">
                <a:latin typeface="Arial" panose="020B0604020202020204" pitchFamily="34" charset="0"/>
                <a:cs typeface="Arial" panose="020B0604020202020204" pitchFamily="34" charset="0"/>
              </a:rPr>
              <a:t> Please do. This convention is very important. Without it, we wouldn’t be able to automatically check for violations of </a:t>
            </a:r>
            <a:r>
              <a:rPr lang="en-US" sz="2000" dirty="0">
                <a:solidFill>
                  <a:srgbClr val="1A1A1A"/>
                </a:solidFill>
                <a:latin typeface="Arial" panose="020B0604020202020204" pitchFamily="34" charset="0"/>
                <a:cs typeface="Arial" panose="020B0604020202020204" pitchFamily="34" charset="0"/>
                <a:hlinkClick r:id="rId2"/>
              </a:rPr>
              <a:t>rules of Hooks</a:t>
            </a:r>
            <a:r>
              <a:rPr lang="en-US" sz="2000" dirty="0">
                <a:latin typeface="Arial" panose="020B0604020202020204" pitchFamily="34" charset="0"/>
                <a:cs typeface="Arial" panose="020B0604020202020204" pitchFamily="34" charset="0"/>
              </a:rPr>
              <a:t> because we couldn’t tell if a certain function contains calls to Hooks inside of it.</a:t>
            </a:r>
          </a:p>
          <a:p>
            <a:pPr>
              <a:spcBef>
                <a:spcPts val="600"/>
              </a:spcBef>
              <a:spcAft>
                <a:spcPts val="600"/>
              </a:spcAft>
            </a:pPr>
            <a:r>
              <a:rPr lang="en-US" sz="2000" b="1" dirty="0">
                <a:latin typeface="Arial" panose="020B0604020202020204" pitchFamily="34" charset="0"/>
                <a:cs typeface="Arial" panose="020B0604020202020204" pitchFamily="34" charset="0"/>
              </a:rPr>
              <a:t>Do two components using the same Hook share state?</a:t>
            </a:r>
            <a:r>
              <a:rPr lang="en-US" sz="2000" dirty="0">
                <a:latin typeface="Arial" panose="020B0604020202020204" pitchFamily="34" charset="0"/>
                <a:cs typeface="Arial" panose="020B0604020202020204" pitchFamily="34" charset="0"/>
              </a:rPr>
              <a:t> No. Custom Hooks are a mechanism to reuse </a:t>
            </a:r>
            <a:r>
              <a:rPr lang="en-US" sz="2000" i="1" dirty="0">
                <a:latin typeface="Arial" panose="020B0604020202020204" pitchFamily="34" charset="0"/>
                <a:cs typeface="Arial" panose="020B0604020202020204" pitchFamily="34" charset="0"/>
              </a:rPr>
              <a:t>stateful logic</a:t>
            </a:r>
            <a:r>
              <a:rPr lang="en-US" sz="2000" dirty="0">
                <a:latin typeface="Arial" panose="020B0604020202020204" pitchFamily="34" charset="0"/>
                <a:cs typeface="Arial" panose="020B0604020202020204" pitchFamily="34" charset="0"/>
              </a:rPr>
              <a:t> (such as setting up a subscription and remembering the current value), but every time you use a custom Hook, all state and effects inside of it are fully isolated.</a:t>
            </a:r>
          </a:p>
          <a:p>
            <a:pPr>
              <a:spcBef>
                <a:spcPts val="600"/>
              </a:spcBef>
              <a:spcAft>
                <a:spcPts val="600"/>
              </a:spcAft>
            </a:pPr>
            <a:r>
              <a:rPr lang="en-US" sz="2000" b="1" dirty="0">
                <a:latin typeface="Arial" panose="020B0604020202020204" pitchFamily="34" charset="0"/>
                <a:cs typeface="Arial" panose="020B0604020202020204" pitchFamily="34" charset="0"/>
              </a:rPr>
              <a:t>How does a custom Hook get isolated state?</a:t>
            </a:r>
            <a:r>
              <a:rPr lang="en-US" sz="2000" dirty="0">
                <a:latin typeface="Arial" panose="020B0604020202020204" pitchFamily="34" charset="0"/>
                <a:cs typeface="Arial" panose="020B0604020202020204" pitchFamily="34" charset="0"/>
              </a:rPr>
              <a:t> Each </a:t>
            </a:r>
            <a:r>
              <a:rPr lang="en-US" sz="2000" i="1" dirty="0">
                <a:latin typeface="Arial" panose="020B0604020202020204" pitchFamily="34" charset="0"/>
                <a:cs typeface="Arial" panose="020B0604020202020204" pitchFamily="34" charset="0"/>
              </a:rPr>
              <a:t>call</a:t>
            </a:r>
            <a:r>
              <a:rPr lang="en-US" sz="2000" dirty="0">
                <a:latin typeface="Arial" panose="020B0604020202020204" pitchFamily="34" charset="0"/>
                <a:cs typeface="Arial" panose="020B0604020202020204" pitchFamily="34" charset="0"/>
              </a:rPr>
              <a:t> to a Hook gets isolated state. Because we call </a:t>
            </a:r>
            <a:r>
              <a:rPr lang="en-US" sz="2000" dirty="0" err="1">
                <a:highlight>
                  <a:srgbClr val="FFFF00"/>
                </a:highlight>
                <a:latin typeface="Arial" panose="020B0604020202020204" pitchFamily="34" charset="0"/>
                <a:cs typeface="Arial" panose="020B0604020202020204" pitchFamily="34" charset="0"/>
              </a:rPr>
              <a:t>useFriendStatus</a:t>
            </a:r>
            <a:r>
              <a:rPr lang="en-US" sz="2000" dirty="0">
                <a:latin typeface="Arial" panose="020B0604020202020204" pitchFamily="34" charset="0"/>
                <a:cs typeface="Arial" panose="020B0604020202020204" pitchFamily="34" charset="0"/>
              </a:rPr>
              <a:t> directly, from </a:t>
            </a:r>
            <a:r>
              <a:rPr lang="en-US" sz="2000" dirty="0" err="1">
                <a:latin typeface="Arial" panose="020B0604020202020204" pitchFamily="34" charset="0"/>
                <a:cs typeface="Arial" panose="020B0604020202020204" pitchFamily="34" charset="0"/>
              </a:rPr>
              <a:t>React’s</a:t>
            </a:r>
            <a:r>
              <a:rPr lang="en-US" sz="2000" dirty="0">
                <a:latin typeface="Arial" panose="020B0604020202020204" pitchFamily="34" charset="0"/>
                <a:cs typeface="Arial" panose="020B0604020202020204" pitchFamily="34" charset="0"/>
              </a:rPr>
              <a:t> point of view our component just calls </a:t>
            </a:r>
            <a:r>
              <a:rPr lang="en-US" sz="2000" dirty="0" err="1">
                <a:highlight>
                  <a:srgbClr val="FFFF00"/>
                </a:highlight>
                <a:latin typeface="Arial" panose="020B0604020202020204" pitchFamily="34" charset="0"/>
                <a:cs typeface="Arial" panose="020B0604020202020204" pitchFamily="34" charset="0"/>
              </a:rPr>
              <a:t>useState</a:t>
            </a:r>
            <a:r>
              <a:rPr lang="en-US" sz="2000" dirty="0">
                <a:latin typeface="Arial" panose="020B0604020202020204" pitchFamily="34" charset="0"/>
                <a:cs typeface="Arial" panose="020B0604020202020204" pitchFamily="34" charset="0"/>
              </a:rPr>
              <a:t> and </a:t>
            </a:r>
            <a:r>
              <a:rPr lang="en-US" sz="2000" dirty="0" err="1">
                <a:highlight>
                  <a:srgbClr val="FFFF00"/>
                </a:highlight>
                <a:latin typeface="Arial" panose="020B0604020202020204" pitchFamily="34" charset="0"/>
                <a:cs typeface="Arial" panose="020B0604020202020204" pitchFamily="34" charset="0"/>
              </a:rPr>
              <a:t>useEffect</a:t>
            </a:r>
            <a:r>
              <a:rPr lang="en-US" sz="2000" dirty="0">
                <a:latin typeface="Arial" panose="020B0604020202020204" pitchFamily="34" charset="0"/>
                <a:cs typeface="Arial" panose="020B0604020202020204" pitchFamily="34" charset="0"/>
              </a:rPr>
              <a:t>. And as we </a:t>
            </a:r>
            <a:r>
              <a:rPr lang="en-US" sz="2000" dirty="0">
                <a:solidFill>
                  <a:srgbClr val="1A1A1A"/>
                </a:solidFill>
                <a:latin typeface="Arial" panose="020B0604020202020204" pitchFamily="34" charset="0"/>
                <a:cs typeface="Arial" panose="020B0604020202020204" pitchFamily="34" charset="0"/>
                <a:hlinkClick r:id="rId3"/>
              </a:rPr>
              <a:t>learned</a:t>
            </a:r>
            <a:r>
              <a:rPr lang="en-US" sz="2000" dirty="0">
                <a:latin typeface="Arial" panose="020B0604020202020204" pitchFamily="34" charset="0"/>
                <a:cs typeface="Arial" panose="020B0604020202020204" pitchFamily="34" charset="0"/>
              </a:rPr>
              <a:t> </a:t>
            </a:r>
            <a:r>
              <a:rPr lang="en-US" sz="2000" dirty="0">
                <a:solidFill>
                  <a:srgbClr val="1A1A1A"/>
                </a:solidFill>
                <a:latin typeface="Arial" panose="020B0604020202020204" pitchFamily="34" charset="0"/>
                <a:cs typeface="Arial" panose="020B0604020202020204" pitchFamily="34" charset="0"/>
                <a:hlinkClick r:id="rId4"/>
              </a:rPr>
              <a:t>earlier</a:t>
            </a:r>
            <a:r>
              <a:rPr lang="en-US" sz="2000" dirty="0">
                <a:latin typeface="Arial" panose="020B0604020202020204" pitchFamily="34" charset="0"/>
                <a:cs typeface="Arial" panose="020B0604020202020204" pitchFamily="34" charset="0"/>
              </a:rPr>
              <a:t>, we can call </a:t>
            </a:r>
            <a:r>
              <a:rPr lang="en-US" sz="2000" dirty="0" err="1">
                <a:highlight>
                  <a:srgbClr val="FFFF00"/>
                </a:highlight>
                <a:latin typeface="Arial" panose="020B0604020202020204" pitchFamily="34" charset="0"/>
                <a:cs typeface="Arial" panose="020B0604020202020204" pitchFamily="34" charset="0"/>
              </a:rPr>
              <a:t>useState</a:t>
            </a:r>
            <a:r>
              <a:rPr lang="en-US" sz="2000" dirty="0">
                <a:highlight>
                  <a:srgbClr val="FFFF00"/>
                </a:highlight>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and </a:t>
            </a:r>
            <a:r>
              <a:rPr lang="en-US" sz="2000" dirty="0" err="1">
                <a:highlight>
                  <a:srgbClr val="FFFF00"/>
                </a:highlight>
                <a:latin typeface="Arial" panose="020B0604020202020204" pitchFamily="34" charset="0"/>
                <a:cs typeface="Arial" panose="020B0604020202020204" pitchFamily="34" charset="0"/>
              </a:rPr>
              <a:t>useEffect</a:t>
            </a:r>
            <a:r>
              <a:rPr lang="en-US" sz="2000" dirty="0">
                <a:highlight>
                  <a:srgbClr val="FFFF00"/>
                </a:highlight>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many times in one component, and they will be completely independent.</a:t>
            </a:r>
          </a:p>
        </p:txBody>
      </p:sp>
    </p:spTree>
    <p:extLst>
      <p:ext uri="{BB962C8B-B14F-4D97-AF65-F5344CB8AC3E}">
        <p14:creationId xmlns:p14="http://schemas.microsoft.com/office/powerpoint/2010/main" val="239124316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9A2E373-223B-2641-AD13-8379B82C1EF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59</a:t>
            </a:fld>
            <a:endParaRPr lang="ja-JP" altLang="en-US"/>
          </a:p>
        </p:txBody>
      </p:sp>
      <p:sp>
        <p:nvSpPr>
          <p:cNvPr id="3" name="Rectangle 2">
            <a:extLst>
              <a:ext uri="{FF2B5EF4-FFF2-40B4-BE49-F238E27FC236}">
                <a16:creationId xmlns:a16="http://schemas.microsoft.com/office/drawing/2014/main" id="{BD7B68F7-9D40-334A-AE11-EA5053849ABE}"/>
              </a:ext>
            </a:extLst>
          </p:cNvPr>
          <p:cNvSpPr/>
          <p:nvPr/>
        </p:nvSpPr>
        <p:spPr>
          <a:xfrm>
            <a:off x="445104" y="454421"/>
            <a:ext cx="5705408" cy="461665"/>
          </a:xfrm>
          <a:prstGeom prst="rect">
            <a:avLst/>
          </a:prstGeom>
        </p:spPr>
        <p:txBody>
          <a:bodyPr wrap="none">
            <a:spAutoFit/>
          </a:bodyPr>
          <a:lstStyle/>
          <a:p>
            <a:r>
              <a:rPr lang="en-VN" sz="2400" b="1" dirty="0"/>
              <a:t>Tip: Pass Information Between Hooks</a:t>
            </a:r>
          </a:p>
        </p:txBody>
      </p:sp>
      <p:sp>
        <p:nvSpPr>
          <p:cNvPr id="4" name="Rectangle 3">
            <a:extLst>
              <a:ext uri="{FF2B5EF4-FFF2-40B4-BE49-F238E27FC236}">
                <a16:creationId xmlns:a16="http://schemas.microsoft.com/office/drawing/2014/main" id="{B3856FEA-02FA-9A4B-A5E2-FD941D496E75}"/>
              </a:ext>
            </a:extLst>
          </p:cNvPr>
          <p:cNvSpPr/>
          <p:nvPr/>
        </p:nvSpPr>
        <p:spPr>
          <a:xfrm>
            <a:off x="955728" y="1279662"/>
            <a:ext cx="10398072" cy="1477328"/>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Since Hooks are functions, we can pass information between them.</a:t>
            </a:r>
          </a:p>
          <a:p>
            <a:pPr>
              <a:spcBef>
                <a:spcPts val="600"/>
              </a:spcBef>
              <a:spcAft>
                <a:spcPts val="600"/>
              </a:spcAft>
            </a:pPr>
            <a:r>
              <a:rPr lang="en-US" sz="2000" dirty="0">
                <a:latin typeface="Arial" panose="020B0604020202020204" pitchFamily="34" charset="0"/>
                <a:cs typeface="Arial" panose="020B0604020202020204" pitchFamily="34" charset="0"/>
              </a:rPr>
              <a:t>To illustrate this, we’ll use another component from our hypothetical chat example. This is a chat message recipient picker that displays whether the currently selected friend is online:</a:t>
            </a:r>
          </a:p>
        </p:txBody>
      </p:sp>
      <p:sp>
        <p:nvSpPr>
          <p:cNvPr id="5" name="Rectangle 4">
            <a:extLst>
              <a:ext uri="{FF2B5EF4-FFF2-40B4-BE49-F238E27FC236}">
                <a16:creationId xmlns:a16="http://schemas.microsoft.com/office/drawing/2014/main" id="{855BBEF5-D627-D844-8ABC-6724D712B96C}"/>
              </a:ext>
            </a:extLst>
          </p:cNvPr>
          <p:cNvSpPr/>
          <p:nvPr/>
        </p:nvSpPr>
        <p:spPr>
          <a:xfrm>
            <a:off x="1312190" y="3120566"/>
            <a:ext cx="6096000" cy="1477328"/>
          </a:xfrm>
          <a:prstGeom prst="rect">
            <a:avLst/>
          </a:prstGeom>
          <a:solidFill>
            <a:schemeClr val="bg1">
              <a:lumMod val="95000"/>
            </a:schemeClr>
          </a:solidFill>
        </p:spPr>
        <p:txBody>
          <a:bodyPr>
            <a:spAutoFit/>
          </a:bodyPr>
          <a:lstStyle/>
          <a:p>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friendList</a:t>
            </a:r>
            <a:r>
              <a:rPr lang="en-US" sz="1800" dirty="0">
                <a:solidFill>
                  <a:srgbClr val="5C6773"/>
                </a:solidFill>
                <a:latin typeface="var(--font-monospace)"/>
              </a:rPr>
              <a:t> = [</a:t>
            </a:r>
          </a:p>
          <a:p>
            <a:r>
              <a:rPr lang="en-US" sz="1800" dirty="0">
                <a:solidFill>
                  <a:srgbClr val="5C6773"/>
                </a:solidFill>
                <a:latin typeface="var(--font-monospace)"/>
              </a:rPr>
              <a:t>  { id: </a:t>
            </a:r>
            <a:r>
              <a:rPr lang="en-US" sz="1800" dirty="0">
                <a:solidFill>
                  <a:srgbClr val="F08C36"/>
                </a:solidFill>
                <a:latin typeface="var(--font-monospace)"/>
              </a:rPr>
              <a:t>1</a:t>
            </a:r>
            <a:r>
              <a:rPr lang="en-US" sz="1800" dirty="0">
                <a:solidFill>
                  <a:srgbClr val="5C6773"/>
                </a:solidFill>
                <a:latin typeface="var(--font-monospace)"/>
              </a:rPr>
              <a:t>, name: </a:t>
            </a:r>
            <a:r>
              <a:rPr lang="en-US" sz="1800" dirty="0">
                <a:solidFill>
                  <a:srgbClr val="86B300"/>
                </a:solidFill>
                <a:latin typeface="var(--font-monospace)"/>
              </a:rPr>
              <a:t>'Phoebe'</a:t>
            </a:r>
            <a:r>
              <a:rPr lang="en-US" sz="1800" dirty="0">
                <a:solidFill>
                  <a:srgbClr val="5C6773"/>
                </a:solidFill>
                <a:latin typeface="var(--font-monospace)"/>
              </a:rPr>
              <a:t> },</a:t>
            </a:r>
          </a:p>
          <a:p>
            <a:r>
              <a:rPr lang="en-US" sz="1800" dirty="0">
                <a:solidFill>
                  <a:srgbClr val="5C6773"/>
                </a:solidFill>
                <a:latin typeface="var(--font-monospace)"/>
              </a:rPr>
              <a:t>  { id: </a:t>
            </a:r>
            <a:r>
              <a:rPr lang="en-US" sz="1800" dirty="0">
                <a:solidFill>
                  <a:srgbClr val="F08C36"/>
                </a:solidFill>
                <a:latin typeface="var(--font-monospace)"/>
              </a:rPr>
              <a:t>2</a:t>
            </a:r>
            <a:r>
              <a:rPr lang="en-US" sz="1800" dirty="0">
                <a:solidFill>
                  <a:srgbClr val="5C6773"/>
                </a:solidFill>
                <a:latin typeface="var(--font-monospace)"/>
              </a:rPr>
              <a:t>, name: </a:t>
            </a:r>
            <a:r>
              <a:rPr lang="en-US" sz="1800" dirty="0">
                <a:solidFill>
                  <a:srgbClr val="86B300"/>
                </a:solidFill>
                <a:latin typeface="var(--font-monospace)"/>
              </a:rPr>
              <a:t>'Rachel'</a:t>
            </a:r>
            <a:r>
              <a:rPr lang="en-US" sz="1800" dirty="0">
                <a:solidFill>
                  <a:srgbClr val="5C6773"/>
                </a:solidFill>
                <a:latin typeface="var(--font-monospace)"/>
              </a:rPr>
              <a:t> },</a:t>
            </a:r>
          </a:p>
          <a:p>
            <a:r>
              <a:rPr lang="en-US" sz="1800" dirty="0">
                <a:solidFill>
                  <a:srgbClr val="5C6773"/>
                </a:solidFill>
                <a:latin typeface="var(--font-monospace)"/>
              </a:rPr>
              <a:t>  { id: </a:t>
            </a:r>
            <a:r>
              <a:rPr lang="en-US" sz="1800" dirty="0">
                <a:solidFill>
                  <a:srgbClr val="F08C36"/>
                </a:solidFill>
                <a:latin typeface="var(--font-monospace)"/>
              </a:rPr>
              <a:t>3</a:t>
            </a:r>
            <a:r>
              <a:rPr lang="en-US" sz="1800" dirty="0">
                <a:solidFill>
                  <a:srgbClr val="5C6773"/>
                </a:solidFill>
                <a:latin typeface="var(--font-monospace)"/>
              </a:rPr>
              <a:t>, name: </a:t>
            </a:r>
            <a:r>
              <a:rPr lang="en-US" sz="1800" dirty="0">
                <a:solidFill>
                  <a:srgbClr val="86B300"/>
                </a:solidFill>
                <a:latin typeface="var(--font-monospace)"/>
              </a:rPr>
              <a:t>'Ross'</a:t>
            </a:r>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1914369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202960-5740-3142-BA78-D5A5A5CEC7E6}"/>
              </a:ext>
            </a:extLst>
          </p:cNvPr>
          <p:cNvSpPr>
            <a:spLocks noGrp="1"/>
          </p:cNvSpPr>
          <p:nvPr>
            <p:ph type="title"/>
          </p:nvPr>
        </p:nvSpPr>
        <p:spPr/>
        <p:txBody>
          <a:bodyPr/>
          <a:lstStyle/>
          <a:p>
            <a:r>
              <a:rPr lang="en-US" dirty="0"/>
              <a:t>Effects Without Cleanup</a:t>
            </a:r>
            <a:endParaRPr lang="en-VN" dirty="0"/>
          </a:p>
        </p:txBody>
      </p:sp>
      <p:sp>
        <p:nvSpPr>
          <p:cNvPr id="2" name="Slide Number Placeholder 1">
            <a:extLst>
              <a:ext uri="{FF2B5EF4-FFF2-40B4-BE49-F238E27FC236}">
                <a16:creationId xmlns:a16="http://schemas.microsoft.com/office/drawing/2014/main" id="{31645415-E3FD-384A-B73E-92CE24EE1EB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4" name="Rectangle 3">
            <a:extLst>
              <a:ext uri="{FF2B5EF4-FFF2-40B4-BE49-F238E27FC236}">
                <a16:creationId xmlns:a16="http://schemas.microsoft.com/office/drawing/2014/main" id="{FE8AA026-3A67-6C4D-856A-41F45F9679B9}"/>
              </a:ext>
            </a:extLst>
          </p:cNvPr>
          <p:cNvSpPr/>
          <p:nvPr/>
        </p:nvSpPr>
        <p:spPr>
          <a:xfrm>
            <a:off x="838199" y="2628781"/>
            <a:ext cx="10367075" cy="1631216"/>
          </a:xfrm>
          <a:prstGeom prst="rect">
            <a:avLst/>
          </a:prstGeom>
        </p:spPr>
        <p:txBody>
          <a:bodyPr wrap="square">
            <a:spAutoFit/>
          </a:bodyPr>
          <a:lstStyle/>
          <a:p>
            <a:r>
              <a:rPr lang="en-US" sz="2000" dirty="0">
                <a:latin typeface="Arial" panose="020B0604020202020204" pitchFamily="34" charset="0"/>
                <a:cs typeface="Arial" panose="020B0604020202020204" pitchFamily="34" charset="0"/>
              </a:rPr>
              <a:t>Sometimes, we want to </a:t>
            </a:r>
            <a:r>
              <a:rPr lang="en-US" sz="2000" b="1" dirty="0">
                <a:latin typeface="Arial" panose="020B0604020202020204" pitchFamily="34" charset="0"/>
                <a:cs typeface="Arial" panose="020B0604020202020204" pitchFamily="34" charset="0"/>
              </a:rPr>
              <a:t>run some additional code after React has updated the DOM.</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Network requests, manual DOM mutations, and logging are common examples of effects that don’t require a cleanup.</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We say that because we can run them and immediately forget about them.</a:t>
            </a:r>
          </a:p>
          <a:p>
            <a:r>
              <a:rPr lang="en-US" sz="2000" dirty="0">
                <a:latin typeface="Arial" panose="020B0604020202020204" pitchFamily="34" charset="0"/>
                <a:cs typeface="Arial" panose="020B0604020202020204" pitchFamily="34" charset="0"/>
              </a:rPr>
              <a:t>Let’s compare how classes and Hooks let us express such side effects.</a:t>
            </a:r>
          </a:p>
        </p:txBody>
      </p:sp>
    </p:spTree>
    <p:extLst>
      <p:ext uri="{BB962C8B-B14F-4D97-AF65-F5344CB8AC3E}">
        <p14:creationId xmlns:p14="http://schemas.microsoft.com/office/powerpoint/2010/main" val="34966936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8FB1143-7180-8A46-A4D5-21EF9A225B7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60</a:t>
            </a:fld>
            <a:endParaRPr lang="ja-JP" altLang="en-US"/>
          </a:p>
        </p:txBody>
      </p:sp>
      <p:sp>
        <p:nvSpPr>
          <p:cNvPr id="3" name="Rectangle 2">
            <a:extLst>
              <a:ext uri="{FF2B5EF4-FFF2-40B4-BE49-F238E27FC236}">
                <a16:creationId xmlns:a16="http://schemas.microsoft.com/office/drawing/2014/main" id="{473A5FF1-D83C-3346-87B3-3F1432CEB9A7}"/>
              </a:ext>
            </a:extLst>
          </p:cNvPr>
          <p:cNvSpPr/>
          <p:nvPr/>
        </p:nvSpPr>
        <p:spPr>
          <a:xfrm>
            <a:off x="1157206" y="724039"/>
            <a:ext cx="6870915" cy="5632311"/>
          </a:xfrm>
          <a:prstGeom prst="rect">
            <a:avLst/>
          </a:prstGeom>
          <a:solidFill>
            <a:schemeClr val="bg1">
              <a:lumMod val="95000"/>
            </a:schemeClr>
          </a:solidFill>
        </p:spPr>
        <p:txBody>
          <a:bodyPr wrap="square">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ChatRecipientPicker</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recipientID</a:t>
            </a:r>
            <a:r>
              <a:rPr lang="en-US" sz="1800" dirty="0">
                <a:solidFill>
                  <a:srgbClr val="5C6773"/>
                </a:solidFill>
                <a:latin typeface="var(--font-monospace)"/>
              </a:rPr>
              <a:t>, </a:t>
            </a:r>
            <a:r>
              <a:rPr lang="en-US" sz="1800" dirty="0" err="1">
                <a:solidFill>
                  <a:srgbClr val="5C6773"/>
                </a:solidFill>
                <a:latin typeface="var(--font-monospace)"/>
              </a:rPr>
              <a:t>setRecipientID</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08C36"/>
                </a:solidFill>
                <a:latin typeface="var(--font-monospace)"/>
              </a:rPr>
              <a:t>1</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isRecipientOnline</a:t>
            </a:r>
            <a:r>
              <a:rPr lang="en-US" sz="1800" dirty="0">
                <a:solidFill>
                  <a:srgbClr val="5C6773"/>
                </a:solidFill>
                <a:latin typeface="var(--font-monospace)"/>
              </a:rPr>
              <a:t> = </a:t>
            </a:r>
            <a:r>
              <a:rPr lang="en-US" sz="1800" dirty="0" err="1">
                <a:solidFill>
                  <a:srgbClr val="5C6773"/>
                </a:solidFill>
                <a:latin typeface="var(--font-monospace)"/>
              </a:rPr>
              <a:t>useFriendStatus</a:t>
            </a:r>
            <a:r>
              <a:rPr lang="en-US" sz="1800" dirty="0">
                <a:solidFill>
                  <a:srgbClr val="5C6773"/>
                </a:solidFill>
                <a:latin typeface="var(--font-monospace)"/>
              </a:rPr>
              <a:t>(</a:t>
            </a:r>
            <a:r>
              <a:rPr lang="en-US" sz="1800" dirty="0" err="1">
                <a:solidFill>
                  <a:srgbClr val="5C6773"/>
                </a:solidFill>
                <a:latin typeface="var(--font-monospace)"/>
              </a:rPr>
              <a:t>recipientID</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&lt;&gt;</a:t>
            </a:r>
          </a:p>
          <a:p>
            <a:r>
              <a:rPr lang="en-US" sz="1800" dirty="0">
                <a:solidFill>
                  <a:srgbClr val="5C6773"/>
                </a:solidFill>
                <a:latin typeface="var(--font-monospace)"/>
              </a:rPr>
              <a:t>      &lt;</a:t>
            </a:r>
            <a:r>
              <a:rPr lang="en-US" sz="1800" dirty="0">
                <a:solidFill>
                  <a:srgbClr val="41A6D9"/>
                </a:solidFill>
                <a:latin typeface="var(--font-monospace)"/>
              </a:rPr>
              <a:t>Circle</a:t>
            </a:r>
            <a:r>
              <a:rPr lang="en-US" sz="1800" dirty="0">
                <a:solidFill>
                  <a:srgbClr val="5C6773"/>
                </a:solidFill>
                <a:latin typeface="var(--font-monospace)"/>
              </a:rPr>
              <a:t> color={</a:t>
            </a:r>
            <a:r>
              <a:rPr lang="en-US" sz="1800" dirty="0" err="1">
                <a:solidFill>
                  <a:srgbClr val="5C6773"/>
                </a:solidFill>
                <a:latin typeface="var(--font-monospace)"/>
              </a:rPr>
              <a:t>isRecipientOnline</a:t>
            </a:r>
            <a:r>
              <a:rPr lang="en-US" sz="1800" dirty="0">
                <a:solidFill>
                  <a:srgbClr val="5C6773"/>
                </a:solidFill>
                <a:latin typeface="var(--font-monospace)"/>
              </a:rPr>
              <a:t> ? </a:t>
            </a:r>
            <a:r>
              <a:rPr lang="en-US" sz="1800" dirty="0">
                <a:solidFill>
                  <a:srgbClr val="86B300"/>
                </a:solidFill>
                <a:latin typeface="var(--font-monospace)"/>
              </a:rPr>
              <a:t>'green'</a:t>
            </a:r>
            <a:r>
              <a:rPr lang="en-US" sz="1800" dirty="0">
                <a:solidFill>
                  <a:srgbClr val="5C6773"/>
                </a:solidFill>
                <a:latin typeface="var(--font-monospace)"/>
              </a:rPr>
              <a:t> : </a:t>
            </a:r>
            <a:r>
              <a:rPr lang="en-US" sz="1800" dirty="0">
                <a:solidFill>
                  <a:srgbClr val="86B300"/>
                </a:solidFill>
                <a:latin typeface="var(--font-monospace)"/>
              </a:rPr>
              <a:t>'red'</a:t>
            </a:r>
            <a:r>
              <a:rPr lang="en-US" sz="1800" dirty="0">
                <a:solidFill>
                  <a:srgbClr val="5C6773"/>
                </a:solidFill>
                <a:latin typeface="var(--font-monospace)"/>
              </a:rPr>
              <a:t>} /&gt;</a:t>
            </a:r>
          </a:p>
          <a:p>
            <a:r>
              <a:rPr lang="en-US" sz="1800" dirty="0">
                <a:solidFill>
                  <a:srgbClr val="5C6773"/>
                </a:solidFill>
                <a:latin typeface="var(--font-monospace)"/>
              </a:rPr>
              <a:t>      &lt;select</a:t>
            </a:r>
          </a:p>
          <a:p>
            <a:r>
              <a:rPr lang="en-US" sz="1800" dirty="0">
                <a:solidFill>
                  <a:srgbClr val="5C6773"/>
                </a:solidFill>
                <a:latin typeface="var(--font-monospace)"/>
              </a:rPr>
              <a:t>        value={</a:t>
            </a:r>
            <a:r>
              <a:rPr lang="en-US" sz="1800" dirty="0" err="1">
                <a:solidFill>
                  <a:srgbClr val="5C6773"/>
                </a:solidFill>
                <a:latin typeface="var(--font-monospace)"/>
              </a:rPr>
              <a:t>recipientID</a:t>
            </a:r>
            <a:r>
              <a:rPr lang="en-US" sz="1800" dirty="0">
                <a:solidFill>
                  <a:srgbClr val="5C6773"/>
                </a:solidFill>
                <a:latin typeface="var(--font-monospace)"/>
              </a:rPr>
              <a:t>}</a:t>
            </a:r>
          </a:p>
          <a:p>
            <a:r>
              <a:rPr lang="en-US" sz="1800" dirty="0">
                <a:solidFill>
                  <a:srgbClr val="5C6773"/>
                </a:solidFill>
                <a:latin typeface="var(--font-monospace)"/>
              </a:rPr>
              <a:t>        </a:t>
            </a:r>
            <a:r>
              <a:rPr lang="en-US" sz="1800" dirty="0" err="1">
                <a:solidFill>
                  <a:srgbClr val="5C6773"/>
                </a:solidFill>
                <a:latin typeface="var(--font-monospace)"/>
              </a:rPr>
              <a:t>onChange</a:t>
            </a:r>
            <a:r>
              <a:rPr lang="en-US" sz="1800" dirty="0">
                <a:solidFill>
                  <a:srgbClr val="5C6773"/>
                </a:solidFill>
                <a:latin typeface="var(--font-monospace)"/>
              </a:rPr>
              <a:t>={e =&gt; </a:t>
            </a:r>
            <a:r>
              <a:rPr lang="en-US" sz="1800" dirty="0" err="1">
                <a:solidFill>
                  <a:srgbClr val="5C6773"/>
                </a:solidFill>
                <a:latin typeface="var(--font-monospace)"/>
              </a:rPr>
              <a:t>setRecipientID</a:t>
            </a:r>
            <a:r>
              <a:rPr lang="en-US" sz="1800" dirty="0">
                <a:solidFill>
                  <a:srgbClr val="5C6773"/>
                </a:solidFill>
                <a:latin typeface="var(--font-monospace)"/>
              </a:rPr>
              <a:t>(</a:t>
            </a:r>
            <a:r>
              <a:rPr lang="en-US" sz="1800" dirty="0">
                <a:solidFill>
                  <a:srgbClr val="41A6D9"/>
                </a:solidFill>
                <a:latin typeface="var(--font-monospace)"/>
              </a:rPr>
              <a:t>Number</a:t>
            </a:r>
            <a:r>
              <a:rPr lang="en-US" sz="1800" dirty="0">
                <a:solidFill>
                  <a:srgbClr val="5C6773"/>
                </a:solidFill>
                <a:latin typeface="var(--font-monospace)"/>
              </a:rPr>
              <a:t>(</a:t>
            </a:r>
            <a:r>
              <a:rPr lang="en-US" sz="1800" dirty="0" err="1">
                <a:solidFill>
                  <a:srgbClr val="5C6773"/>
                </a:solidFill>
                <a:latin typeface="var(--font-monospace)"/>
              </a:rPr>
              <a:t>e.target.value</a:t>
            </a:r>
            <a:r>
              <a:rPr lang="en-US" sz="1800" dirty="0">
                <a:solidFill>
                  <a:srgbClr val="5C6773"/>
                </a:solidFill>
                <a:latin typeface="var(--font-monospace)"/>
              </a:rPr>
              <a:t>))}</a:t>
            </a:r>
          </a:p>
          <a:p>
            <a:r>
              <a:rPr lang="en-US" sz="1800" dirty="0">
                <a:solidFill>
                  <a:srgbClr val="5C6773"/>
                </a:solidFill>
                <a:latin typeface="var(--font-monospace)"/>
              </a:rPr>
              <a:t>      &gt;</a:t>
            </a:r>
          </a:p>
          <a:p>
            <a:r>
              <a:rPr lang="en-US" sz="1800" dirty="0">
                <a:solidFill>
                  <a:srgbClr val="5C6773"/>
                </a:solidFill>
                <a:latin typeface="var(--font-monospace)"/>
              </a:rPr>
              <a:t>        {</a:t>
            </a:r>
            <a:r>
              <a:rPr lang="en-US" sz="1800" dirty="0" err="1">
                <a:solidFill>
                  <a:srgbClr val="5C6773"/>
                </a:solidFill>
                <a:latin typeface="var(--font-monospace)"/>
              </a:rPr>
              <a:t>friendList.map</a:t>
            </a:r>
            <a:r>
              <a:rPr lang="en-US" sz="1800" dirty="0">
                <a:solidFill>
                  <a:srgbClr val="5C6773"/>
                </a:solidFill>
                <a:latin typeface="var(--font-monospace)"/>
              </a:rPr>
              <a:t>(friend =&gt; (</a:t>
            </a:r>
          </a:p>
          <a:p>
            <a:r>
              <a:rPr lang="en-US" sz="1800" dirty="0">
                <a:solidFill>
                  <a:srgbClr val="5C6773"/>
                </a:solidFill>
                <a:latin typeface="var(--font-monospace)"/>
              </a:rPr>
              <a:t>          &lt;option key={</a:t>
            </a:r>
            <a:r>
              <a:rPr lang="en-US" sz="1800" dirty="0" err="1">
                <a:solidFill>
                  <a:srgbClr val="5C6773"/>
                </a:solidFill>
                <a:latin typeface="var(--font-monospace)"/>
              </a:rPr>
              <a:t>friend.id</a:t>
            </a:r>
            <a:r>
              <a:rPr lang="en-US" sz="1800" dirty="0">
                <a:solidFill>
                  <a:srgbClr val="5C6773"/>
                </a:solidFill>
                <a:latin typeface="var(--font-monospace)"/>
              </a:rPr>
              <a:t>} value={</a:t>
            </a:r>
            <a:r>
              <a:rPr lang="en-US" sz="1800" dirty="0" err="1">
                <a:solidFill>
                  <a:srgbClr val="5C6773"/>
                </a:solidFill>
                <a:latin typeface="var(--font-monospace)"/>
              </a:rPr>
              <a:t>friend.id</a:t>
            </a:r>
            <a:r>
              <a:rPr lang="en-US" sz="1800" dirty="0">
                <a:solidFill>
                  <a:srgbClr val="5C6773"/>
                </a:solidFill>
                <a:latin typeface="var(--font-monospace)"/>
              </a:rPr>
              <a:t>}&gt;</a:t>
            </a:r>
          </a:p>
          <a:p>
            <a:r>
              <a:rPr lang="en-US" sz="1800" dirty="0">
                <a:solidFill>
                  <a:srgbClr val="5C6773"/>
                </a:solidFill>
                <a:latin typeface="var(--font-monospace)"/>
              </a:rPr>
              <a:t>            {</a:t>
            </a:r>
            <a:r>
              <a:rPr lang="en-US" sz="1800" dirty="0" err="1">
                <a:solidFill>
                  <a:srgbClr val="5C6773"/>
                </a:solidFill>
                <a:latin typeface="var(--font-monospace)"/>
              </a:rPr>
              <a:t>friend.name</a:t>
            </a:r>
            <a:r>
              <a:rPr lang="en-US" sz="1800" dirty="0">
                <a:solidFill>
                  <a:srgbClr val="5C6773"/>
                </a:solidFill>
                <a:latin typeface="var(--font-monospace)"/>
              </a:rPr>
              <a:t>}</a:t>
            </a:r>
          </a:p>
          <a:p>
            <a:r>
              <a:rPr lang="en-US" sz="1800" dirty="0">
                <a:solidFill>
                  <a:srgbClr val="5C6773"/>
                </a:solidFill>
                <a:latin typeface="var(--font-monospace)"/>
              </a:rPr>
              <a:t>          &lt;/option&gt;</a:t>
            </a:r>
          </a:p>
          <a:p>
            <a:r>
              <a:rPr lang="en-US" sz="1800" dirty="0">
                <a:solidFill>
                  <a:srgbClr val="5C6773"/>
                </a:solidFill>
                <a:latin typeface="var(--font-monospace)"/>
              </a:rPr>
              <a:t>        ))}</a:t>
            </a:r>
          </a:p>
          <a:p>
            <a:r>
              <a:rPr lang="en-US" sz="1800" dirty="0">
                <a:solidFill>
                  <a:srgbClr val="5C6773"/>
                </a:solidFill>
                <a:latin typeface="var(--font-monospace)"/>
              </a:rPr>
              <a:t>      &lt;/select&gt;</a:t>
            </a:r>
          </a:p>
          <a:p>
            <a:r>
              <a:rPr lang="en-US" sz="1800" dirty="0">
                <a:solidFill>
                  <a:srgbClr val="5C6773"/>
                </a:solidFill>
                <a:latin typeface="var(--font-monospace)"/>
              </a:rPr>
              <a:t>    &lt;/&gt;</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23825299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71AD0F9-8CEE-564C-A125-150E2FD08DD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61</a:t>
            </a:fld>
            <a:endParaRPr lang="ja-JP" altLang="en-US"/>
          </a:p>
        </p:txBody>
      </p:sp>
      <p:sp>
        <p:nvSpPr>
          <p:cNvPr id="3" name="Rectangle 2">
            <a:extLst>
              <a:ext uri="{FF2B5EF4-FFF2-40B4-BE49-F238E27FC236}">
                <a16:creationId xmlns:a16="http://schemas.microsoft.com/office/drawing/2014/main" id="{C61770DE-1D24-404D-918B-541166D7A8DC}"/>
              </a:ext>
            </a:extLst>
          </p:cNvPr>
          <p:cNvSpPr/>
          <p:nvPr/>
        </p:nvSpPr>
        <p:spPr>
          <a:xfrm>
            <a:off x="924728" y="1181417"/>
            <a:ext cx="10668001" cy="1477328"/>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We keep the currently chosen friend ID in the </a:t>
            </a:r>
            <a:r>
              <a:rPr lang="en-US" sz="2000" dirty="0" err="1">
                <a:highlight>
                  <a:srgbClr val="FFFF00"/>
                </a:highlight>
                <a:latin typeface="Arial" panose="020B0604020202020204" pitchFamily="34" charset="0"/>
                <a:cs typeface="Arial" panose="020B0604020202020204" pitchFamily="34" charset="0"/>
              </a:rPr>
              <a:t>recipientID</a:t>
            </a:r>
            <a:r>
              <a:rPr lang="en-US" sz="2000" dirty="0">
                <a:latin typeface="Arial" panose="020B0604020202020204" pitchFamily="34" charset="0"/>
                <a:cs typeface="Arial" panose="020B0604020202020204" pitchFamily="34" charset="0"/>
              </a:rPr>
              <a:t> state variable, and update it if the user chooses a different friend in the </a:t>
            </a:r>
            <a:r>
              <a:rPr lang="en-US" sz="2000" dirty="0">
                <a:highlight>
                  <a:srgbClr val="FFFF00"/>
                </a:highlight>
                <a:latin typeface="Arial" panose="020B0604020202020204" pitchFamily="34" charset="0"/>
                <a:cs typeface="Arial" panose="020B0604020202020204" pitchFamily="34" charset="0"/>
              </a:rPr>
              <a:t>&lt;select&gt;</a:t>
            </a:r>
            <a:r>
              <a:rPr lang="en-US" sz="2000" dirty="0">
                <a:latin typeface="Arial" panose="020B0604020202020204" pitchFamily="34" charset="0"/>
                <a:cs typeface="Arial" panose="020B0604020202020204" pitchFamily="34" charset="0"/>
              </a:rPr>
              <a:t> picker.</a:t>
            </a:r>
          </a:p>
          <a:p>
            <a:pPr>
              <a:spcBef>
                <a:spcPts val="600"/>
              </a:spcBef>
              <a:spcAft>
                <a:spcPts val="600"/>
              </a:spcAft>
            </a:pPr>
            <a:r>
              <a:rPr lang="en-US" sz="2000" dirty="0">
                <a:latin typeface="Arial" panose="020B0604020202020204" pitchFamily="34" charset="0"/>
                <a:cs typeface="Arial" panose="020B0604020202020204" pitchFamily="34" charset="0"/>
              </a:rPr>
              <a:t>Because the </a:t>
            </a:r>
            <a:r>
              <a:rPr lang="en-US" sz="2000" dirty="0" err="1">
                <a:highlight>
                  <a:srgbClr val="FFFF00"/>
                </a:highlight>
                <a:latin typeface="Arial" panose="020B0604020202020204" pitchFamily="34" charset="0"/>
                <a:cs typeface="Arial" panose="020B0604020202020204" pitchFamily="34" charset="0"/>
              </a:rPr>
              <a:t>useState</a:t>
            </a:r>
            <a:r>
              <a:rPr lang="en-US" sz="2000" dirty="0">
                <a:latin typeface="Arial" panose="020B0604020202020204" pitchFamily="34" charset="0"/>
                <a:cs typeface="Arial" panose="020B0604020202020204" pitchFamily="34" charset="0"/>
              </a:rPr>
              <a:t> Hook call gives us the latest value of the </a:t>
            </a:r>
            <a:r>
              <a:rPr lang="en-US" sz="2000" dirty="0" err="1">
                <a:highlight>
                  <a:srgbClr val="FFFF00"/>
                </a:highlight>
                <a:latin typeface="Arial" panose="020B0604020202020204" pitchFamily="34" charset="0"/>
                <a:cs typeface="Arial" panose="020B0604020202020204" pitchFamily="34" charset="0"/>
              </a:rPr>
              <a:t>recipientID</a:t>
            </a:r>
            <a:r>
              <a:rPr lang="en-US" sz="2000" dirty="0">
                <a:latin typeface="Arial" panose="020B0604020202020204" pitchFamily="34" charset="0"/>
                <a:cs typeface="Arial" panose="020B0604020202020204" pitchFamily="34" charset="0"/>
              </a:rPr>
              <a:t> state variable, we can pass it to our custom </a:t>
            </a:r>
            <a:r>
              <a:rPr lang="en-US" sz="2000" dirty="0" err="1">
                <a:highlight>
                  <a:srgbClr val="FFFF00"/>
                </a:highlight>
                <a:latin typeface="Arial" panose="020B0604020202020204" pitchFamily="34" charset="0"/>
                <a:cs typeface="Arial" panose="020B0604020202020204" pitchFamily="34" charset="0"/>
              </a:rPr>
              <a:t>useFriendStatus</a:t>
            </a:r>
            <a:r>
              <a:rPr lang="en-US" sz="2000" dirty="0">
                <a:latin typeface="Arial" panose="020B0604020202020204" pitchFamily="34" charset="0"/>
                <a:cs typeface="Arial" panose="020B0604020202020204" pitchFamily="34" charset="0"/>
              </a:rPr>
              <a:t> Hook as an argument:</a:t>
            </a:r>
          </a:p>
        </p:txBody>
      </p:sp>
      <p:sp>
        <p:nvSpPr>
          <p:cNvPr id="4" name="Rectangle 3">
            <a:extLst>
              <a:ext uri="{FF2B5EF4-FFF2-40B4-BE49-F238E27FC236}">
                <a16:creationId xmlns:a16="http://schemas.microsoft.com/office/drawing/2014/main" id="{3C2DBAEE-355F-B948-83A8-8CBDDE7E6722}"/>
              </a:ext>
            </a:extLst>
          </p:cNvPr>
          <p:cNvSpPr/>
          <p:nvPr/>
        </p:nvSpPr>
        <p:spPr>
          <a:xfrm>
            <a:off x="1250197" y="2851919"/>
            <a:ext cx="6096000" cy="646331"/>
          </a:xfrm>
          <a:prstGeom prst="rect">
            <a:avLst/>
          </a:prstGeom>
          <a:solidFill>
            <a:schemeClr val="bg1">
              <a:lumMod val="95000"/>
            </a:schemeClr>
          </a:solidFill>
        </p:spPr>
        <p:txBody>
          <a:bodyPr>
            <a:spAutoFit/>
          </a:bodyPr>
          <a:lstStyle/>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recipientID</a:t>
            </a:r>
            <a:r>
              <a:rPr lang="en-US" sz="1800" dirty="0">
                <a:solidFill>
                  <a:srgbClr val="5C6773"/>
                </a:solidFill>
                <a:latin typeface="var(--font-monospace)"/>
              </a:rPr>
              <a:t>, </a:t>
            </a:r>
            <a:r>
              <a:rPr lang="en-US" sz="1800" dirty="0" err="1">
                <a:solidFill>
                  <a:srgbClr val="5C6773"/>
                </a:solidFill>
                <a:latin typeface="var(--font-monospace)"/>
              </a:rPr>
              <a:t>setRecipientID</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a:solidFill>
                  <a:srgbClr val="F08C36"/>
                </a:solidFill>
                <a:latin typeface="var(--font-monospace)"/>
              </a:rPr>
              <a:t>1</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isRecipientOnline</a:t>
            </a:r>
            <a:r>
              <a:rPr lang="en-US" sz="1800" dirty="0">
                <a:solidFill>
                  <a:srgbClr val="5C6773"/>
                </a:solidFill>
                <a:latin typeface="var(--font-monospace)"/>
              </a:rPr>
              <a:t> = </a:t>
            </a:r>
            <a:r>
              <a:rPr lang="en-US" sz="1800" dirty="0" err="1">
                <a:solidFill>
                  <a:srgbClr val="5C6773"/>
                </a:solidFill>
                <a:latin typeface="var(--font-monospace)"/>
              </a:rPr>
              <a:t>useFriendStatus</a:t>
            </a:r>
            <a:r>
              <a:rPr lang="en-US" sz="1800" dirty="0">
                <a:solidFill>
                  <a:srgbClr val="5C6773"/>
                </a:solidFill>
                <a:latin typeface="var(--font-monospace)"/>
              </a:rPr>
              <a:t>(</a:t>
            </a:r>
            <a:r>
              <a:rPr lang="en-US" sz="1800" dirty="0" err="1">
                <a:solidFill>
                  <a:srgbClr val="5C6773"/>
                </a:solidFill>
                <a:latin typeface="var(--font-monospace)"/>
              </a:rPr>
              <a:t>recipientID</a:t>
            </a:r>
            <a:r>
              <a:rPr lang="en-US" sz="1800" dirty="0">
                <a:solidFill>
                  <a:srgbClr val="5C6773"/>
                </a:solidFill>
                <a:latin typeface="var(--font-monospace)"/>
              </a:rPr>
              <a:t>);</a:t>
            </a:r>
          </a:p>
        </p:txBody>
      </p:sp>
      <p:sp>
        <p:nvSpPr>
          <p:cNvPr id="5" name="Rectangle 4">
            <a:extLst>
              <a:ext uri="{FF2B5EF4-FFF2-40B4-BE49-F238E27FC236}">
                <a16:creationId xmlns:a16="http://schemas.microsoft.com/office/drawing/2014/main" id="{718F3373-F555-1746-8415-81C6A793E54C}"/>
              </a:ext>
            </a:extLst>
          </p:cNvPr>
          <p:cNvSpPr/>
          <p:nvPr/>
        </p:nvSpPr>
        <p:spPr>
          <a:xfrm>
            <a:off x="924729" y="3884598"/>
            <a:ext cx="10668001" cy="1015663"/>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This lets us know whether the currently selected friend is online. If we pick a different friend and update the </a:t>
            </a:r>
            <a:r>
              <a:rPr lang="en-US" sz="2000" dirty="0" err="1">
                <a:highlight>
                  <a:srgbClr val="FFFF00"/>
                </a:highlight>
                <a:latin typeface="Arial" panose="020B0604020202020204" pitchFamily="34" charset="0"/>
                <a:cs typeface="Arial" panose="020B0604020202020204" pitchFamily="34" charset="0"/>
              </a:rPr>
              <a:t>recipientID</a:t>
            </a:r>
            <a:r>
              <a:rPr lang="en-US" sz="2000" dirty="0">
                <a:latin typeface="Arial" panose="020B0604020202020204" pitchFamily="34" charset="0"/>
                <a:cs typeface="Arial" panose="020B0604020202020204" pitchFamily="34" charset="0"/>
              </a:rPr>
              <a:t> state variable, our </a:t>
            </a:r>
            <a:r>
              <a:rPr lang="en-US" sz="2000" dirty="0" err="1">
                <a:highlight>
                  <a:srgbClr val="FFFF00"/>
                </a:highlight>
                <a:latin typeface="Arial" panose="020B0604020202020204" pitchFamily="34" charset="0"/>
                <a:cs typeface="Arial" panose="020B0604020202020204" pitchFamily="34" charset="0"/>
              </a:rPr>
              <a:t>useFriendStatus</a:t>
            </a:r>
            <a:r>
              <a:rPr lang="en-US" sz="2000" dirty="0">
                <a:latin typeface="Arial" panose="020B0604020202020204" pitchFamily="34" charset="0"/>
                <a:cs typeface="Arial" panose="020B0604020202020204" pitchFamily="34" charset="0"/>
              </a:rPr>
              <a:t> Hook will unsubscribe from the previously selected friend, and subscribe to the status of the newly selected one.</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770705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AED09-AAED-804D-A674-E928BB19335F}"/>
              </a:ext>
            </a:extLst>
          </p:cNvPr>
          <p:cNvSpPr>
            <a:spLocks noGrp="1"/>
          </p:cNvSpPr>
          <p:nvPr>
            <p:ph type="title"/>
          </p:nvPr>
        </p:nvSpPr>
        <p:spPr/>
        <p:txBody>
          <a:bodyPr/>
          <a:lstStyle/>
          <a:p>
            <a:r>
              <a:rPr lang="en-US" dirty="0" err="1"/>
              <a:t>useYourImagination</a:t>
            </a:r>
            <a:r>
              <a:rPr lang="en-US" dirty="0"/>
              <a:t>()</a:t>
            </a:r>
            <a:endParaRPr lang="en-VN" dirty="0"/>
          </a:p>
        </p:txBody>
      </p:sp>
      <p:sp>
        <p:nvSpPr>
          <p:cNvPr id="3" name="Slide Number Placeholder 2">
            <a:extLst>
              <a:ext uri="{FF2B5EF4-FFF2-40B4-BE49-F238E27FC236}">
                <a16:creationId xmlns:a16="http://schemas.microsoft.com/office/drawing/2014/main" id="{9CFAC356-4B5F-1A4C-A117-4B0FA9CCDEE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62</a:t>
            </a:fld>
            <a:endParaRPr lang="ja-JP" altLang="en-US"/>
          </a:p>
        </p:txBody>
      </p:sp>
      <p:sp>
        <p:nvSpPr>
          <p:cNvPr id="4" name="Rectangle 3">
            <a:extLst>
              <a:ext uri="{FF2B5EF4-FFF2-40B4-BE49-F238E27FC236}">
                <a16:creationId xmlns:a16="http://schemas.microsoft.com/office/drawing/2014/main" id="{88E0788E-02EB-2A4F-BF50-A24A25B022B6}"/>
              </a:ext>
            </a:extLst>
          </p:cNvPr>
          <p:cNvSpPr/>
          <p:nvPr/>
        </p:nvSpPr>
        <p:spPr>
          <a:xfrm>
            <a:off x="838200" y="1801257"/>
            <a:ext cx="10515600" cy="4555093"/>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Custom Hooks offer the flexibility of sharing logic that wasn’t possible in React components before.</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You can write custom Hooks that cover a wide range of use cases like form handling, animation, declarative subscriptions, timers, and probably many more we haven’t considered.</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What’s more, you can build Hooks that are just as easy to use as </a:t>
            </a:r>
            <a:r>
              <a:rPr lang="en-US" sz="2000" dirty="0" err="1">
                <a:latin typeface="Arial" panose="020B0604020202020204" pitchFamily="34" charset="0"/>
                <a:cs typeface="Arial" panose="020B0604020202020204" pitchFamily="34" charset="0"/>
              </a:rPr>
              <a:t>React’s</a:t>
            </a:r>
            <a:r>
              <a:rPr lang="en-US" sz="2000" dirty="0">
                <a:latin typeface="Arial" panose="020B0604020202020204" pitchFamily="34" charset="0"/>
                <a:cs typeface="Arial" panose="020B0604020202020204" pitchFamily="34" charset="0"/>
              </a:rPr>
              <a:t> built-in features.</a:t>
            </a:r>
          </a:p>
          <a:p>
            <a:pPr>
              <a:spcBef>
                <a:spcPts val="600"/>
              </a:spcBef>
              <a:spcAft>
                <a:spcPts val="600"/>
              </a:spcAft>
            </a:pPr>
            <a:r>
              <a:rPr lang="en-US" sz="2000" dirty="0">
                <a:latin typeface="Arial" panose="020B0604020202020204" pitchFamily="34" charset="0"/>
                <a:cs typeface="Arial" panose="020B0604020202020204" pitchFamily="34" charset="0"/>
              </a:rPr>
              <a:t>Try to resist adding abstraction too early. Now that function components can do more, it’s likely that the average function component in your codebase will become longer.</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This is normal — don’t feel like you have to immediately split it into Hooks.</a:t>
            </a:r>
          </a:p>
          <a:p>
            <a:pPr marL="342900" indent="-342900">
              <a:spcBef>
                <a:spcPts val="600"/>
              </a:spcBef>
              <a:spcAft>
                <a:spcPts val="600"/>
              </a:spcAft>
              <a:buFont typeface="Arial" panose="020B0604020202020204" pitchFamily="34" charset="0"/>
              <a:buChar char="•"/>
            </a:pPr>
            <a:r>
              <a:rPr lang="en-US" sz="2000" dirty="0">
                <a:latin typeface="Arial" panose="020B0604020202020204" pitchFamily="34" charset="0"/>
                <a:cs typeface="Arial" panose="020B0604020202020204" pitchFamily="34" charset="0"/>
              </a:rPr>
              <a:t>But we also encourage you to start spotting cases where a custom Hook could hide complex logic behind a simple interface, or help untangle a messy component.</a:t>
            </a:r>
          </a:p>
        </p:txBody>
      </p:sp>
    </p:spTree>
    <p:extLst>
      <p:ext uri="{BB962C8B-B14F-4D97-AF65-F5344CB8AC3E}">
        <p14:creationId xmlns:p14="http://schemas.microsoft.com/office/powerpoint/2010/main" val="217943923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A27A39C-0166-A84B-8080-2EDF954F5A6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63</a:t>
            </a:fld>
            <a:endParaRPr lang="ja-JP" altLang="en-US"/>
          </a:p>
        </p:txBody>
      </p:sp>
      <p:sp>
        <p:nvSpPr>
          <p:cNvPr id="4" name="Rectangle 3">
            <a:extLst>
              <a:ext uri="{FF2B5EF4-FFF2-40B4-BE49-F238E27FC236}">
                <a16:creationId xmlns:a16="http://schemas.microsoft.com/office/drawing/2014/main" id="{BE2DF279-8B38-2543-829D-961E4362C6F0}"/>
              </a:ext>
            </a:extLst>
          </p:cNvPr>
          <p:cNvSpPr/>
          <p:nvPr/>
        </p:nvSpPr>
        <p:spPr>
          <a:xfrm>
            <a:off x="852406" y="1137878"/>
            <a:ext cx="10501393" cy="52322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For example, maybe you have a complex component that contains a lot of local state that is managed in an ad-hoc way. </a:t>
            </a:r>
            <a:r>
              <a:rPr lang="en-US" sz="2000" dirty="0" err="1">
                <a:highlight>
                  <a:srgbClr val="FFFF00"/>
                </a:highlight>
                <a:latin typeface="Arial" panose="020B0604020202020204" pitchFamily="34" charset="0"/>
                <a:cs typeface="Arial" panose="020B0604020202020204" pitchFamily="34" charset="0"/>
              </a:rPr>
              <a:t>useState</a:t>
            </a:r>
            <a:r>
              <a:rPr lang="en-US" sz="2000" dirty="0">
                <a:latin typeface="Arial" panose="020B0604020202020204" pitchFamily="34" charset="0"/>
                <a:cs typeface="Arial" panose="020B0604020202020204" pitchFamily="34" charset="0"/>
              </a:rPr>
              <a:t> doesn’t make centralizing the update logic any easier so you might prefer to write it as a </a:t>
            </a:r>
            <a:r>
              <a:rPr lang="en-US" sz="2000" dirty="0">
                <a:latin typeface="Arial" panose="020B0604020202020204" pitchFamily="34" charset="0"/>
                <a:cs typeface="Arial" panose="020B0604020202020204" pitchFamily="34" charset="0"/>
                <a:hlinkClick r:id="rId2"/>
              </a:rPr>
              <a:t>Redux</a:t>
            </a:r>
            <a:r>
              <a:rPr lang="en-US" sz="2000" dirty="0">
                <a:latin typeface="Arial" panose="020B0604020202020204" pitchFamily="34" charset="0"/>
                <a:cs typeface="Arial" panose="020B0604020202020204" pitchFamily="34" charset="0"/>
              </a:rPr>
              <a:t> reducer:</a:t>
            </a:r>
            <a:endParaRPr lang="en-VN" sz="2000" dirty="0">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76E446F8-B984-8D40-9D68-A95EE513E14E}"/>
              </a:ext>
            </a:extLst>
          </p:cNvPr>
          <p:cNvSpPr/>
          <p:nvPr/>
        </p:nvSpPr>
        <p:spPr>
          <a:xfrm>
            <a:off x="1560163" y="2384640"/>
            <a:ext cx="6096000" cy="3416320"/>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todosReducer</a:t>
            </a:r>
            <a:r>
              <a:rPr lang="en-US" sz="1800" dirty="0">
                <a:solidFill>
                  <a:srgbClr val="5C6773"/>
                </a:solidFill>
                <a:latin typeface="var(--font-monospace)"/>
              </a:rPr>
              <a:t>(state, action) {</a:t>
            </a:r>
          </a:p>
          <a:p>
            <a:r>
              <a:rPr lang="en-US" sz="1800" dirty="0">
                <a:solidFill>
                  <a:srgbClr val="5C6773"/>
                </a:solidFill>
                <a:latin typeface="var(--font-monospace)"/>
              </a:rPr>
              <a:t>  </a:t>
            </a:r>
            <a:r>
              <a:rPr lang="en-US" sz="1800" dirty="0">
                <a:solidFill>
                  <a:srgbClr val="F2590C"/>
                </a:solidFill>
                <a:latin typeface="var(--font-monospace)"/>
              </a:rPr>
              <a:t>switch</a:t>
            </a:r>
            <a:r>
              <a:rPr lang="en-US" sz="1800" dirty="0">
                <a:solidFill>
                  <a:srgbClr val="5C6773"/>
                </a:solidFill>
                <a:latin typeface="var(--font-monospace)"/>
              </a:rPr>
              <a:t> (</a:t>
            </a:r>
            <a:r>
              <a:rPr lang="en-US" sz="1800" dirty="0" err="1">
                <a:solidFill>
                  <a:srgbClr val="5C6773"/>
                </a:solidFill>
                <a:latin typeface="var(--font-monospace)"/>
              </a:rPr>
              <a:t>action.type</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case</a:t>
            </a:r>
            <a:r>
              <a:rPr lang="en-US" sz="1800" dirty="0">
                <a:solidFill>
                  <a:srgbClr val="5C6773"/>
                </a:solidFill>
                <a:latin typeface="var(--font-monospace)"/>
              </a:rPr>
              <a:t> </a:t>
            </a:r>
            <a:r>
              <a:rPr lang="en-US" sz="1800" dirty="0">
                <a:solidFill>
                  <a:srgbClr val="86B300"/>
                </a:solidFill>
                <a:latin typeface="var(--font-monospace)"/>
              </a:rPr>
              <a:t>'add'</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[...state, {</a:t>
            </a:r>
          </a:p>
          <a:p>
            <a:r>
              <a:rPr lang="en-US" sz="1800" dirty="0">
                <a:solidFill>
                  <a:srgbClr val="5C6773"/>
                </a:solidFill>
                <a:latin typeface="var(--font-monospace)"/>
              </a:rPr>
              <a:t>        text: </a:t>
            </a:r>
            <a:r>
              <a:rPr lang="en-US" sz="1800" dirty="0" err="1">
                <a:solidFill>
                  <a:srgbClr val="5C6773"/>
                </a:solidFill>
                <a:latin typeface="var(--font-monospace)"/>
              </a:rPr>
              <a:t>action.text</a:t>
            </a:r>
            <a:r>
              <a:rPr lang="en-US" sz="1800" dirty="0">
                <a:solidFill>
                  <a:srgbClr val="5C6773"/>
                </a:solidFill>
                <a:latin typeface="var(--font-monospace)"/>
              </a:rPr>
              <a:t>,</a:t>
            </a:r>
          </a:p>
          <a:p>
            <a:r>
              <a:rPr lang="en-US" sz="1800" dirty="0">
                <a:solidFill>
                  <a:srgbClr val="5C6773"/>
                </a:solidFill>
                <a:latin typeface="var(--font-monospace)"/>
              </a:rPr>
              <a:t>        completed: </a:t>
            </a:r>
            <a:r>
              <a:rPr lang="en-US" sz="1800" dirty="0">
                <a:solidFill>
                  <a:srgbClr val="F2590C"/>
                </a:solidFill>
                <a:latin typeface="var(--font-monospace)"/>
              </a:rPr>
              <a:t>false</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r>
              <a:rPr lang="en-US" sz="1800" i="1" dirty="0">
                <a:solidFill>
                  <a:srgbClr val="ABB0B6"/>
                </a:solidFill>
                <a:latin typeface="var(--font-monospace)"/>
              </a:rPr>
              <a:t>// ... other actions ...</a:t>
            </a:r>
            <a:endParaRPr lang="en-US" sz="1800" dirty="0">
              <a:solidFill>
                <a:srgbClr val="5C6773"/>
              </a:solidFill>
              <a:latin typeface="var(--font-monospace)"/>
            </a:endParaRPr>
          </a:p>
          <a:p>
            <a:r>
              <a:rPr lang="en-US" sz="1800" dirty="0">
                <a:solidFill>
                  <a:srgbClr val="5C6773"/>
                </a:solidFill>
                <a:latin typeface="var(--font-monospace)"/>
              </a:rPr>
              <a:t>    </a:t>
            </a:r>
            <a:r>
              <a:rPr lang="en-US" sz="1800" dirty="0">
                <a:solidFill>
                  <a:srgbClr val="F2590C"/>
                </a:solidFill>
                <a:latin typeface="var(--font-monospace)"/>
              </a:rPr>
              <a:t>default</a:t>
            </a:r>
            <a:r>
              <a:rPr lang="en-US" sz="1800" dirty="0">
                <a:solidFill>
                  <a:srgbClr val="5C6773"/>
                </a:solidFill>
                <a:latin typeface="var(--font-monospace)"/>
              </a:rPr>
              <a:t>:</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state;</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232448905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93C14F3-B64A-3748-9336-BA4290EAFB8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64</a:t>
            </a:fld>
            <a:endParaRPr lang="ja-JP" altLang="en-US"/>
          </a:p>
        </p:txBody>
      </p:sp>
      <p:sp>
        <p:nvSpPr>
          <p:cNvPr id="3" name="Rectangle 2">
            <a:extLst>
              <a:ext uri="{FF2B5EF4-FFF2-40B4-BE49-F238E27FC236}">
                <a16:creationId xmlns:a16="http://schemas.microsoft.com/office/drawing/2014/main" id="{003BC092-0687-524A-82FA-2A370DBFF19A}"/>
              </a:ext>
            </a:extLst>
          </p:cNvPr>
          <p:cNvSpPr/>
          <p:nvPr/>
        </p:nvSpPr>
        <p:spPr>
          <a:xfrm>
            <a:off x="790413" y="1186672"/>
            <a:ext cx="10848814" cy="1785104"/>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Reducers are very convenient to test in isolation, and scale to express complex update logic. You can further break them apart into smaller reducers if necessary. However, you might also enjoy the benefits of using React local state, or might not want to install another library.</a:t>
            </a:r>
          </a:p>
          <a:p>
            <a:pPr>
              <a:spcBef>
                <a:spcPts val="600"/>
              </a:spcBef>
              <a:spcAft>
                <a:spcPts val="600"/>
              </a:spcAft>
            </a:pPr>
            <a:r>
              <a:rPr lang="en-US" sz="2000" dirty="0">
                <a:latin typeface="Arial" panose="020B0604020202020204" pitchFamily="34" charset="0"/>
                <a:cs typeface="Arial" panose="020B0604020202020204" pitchFamily="34" charset="0"/>
              </a:rPr>
              <a:t>So what if we could write a </a:t>
            </a:r>
            <a:r>
              <a:rPr lang="en-US" sz="2000" dirty="0" err="1">
                <a:highlight>
                  <a:srgbClr val="FFFF00"/>
                </a:highlight>
                <a:latin typeface="Arial" panose="020B0604020202020204" pitchFamily="34" charset="0"/>
                <a:cs typeface="Arial" panose="020B0604020202020204" pitchFamily="34" charset="0"/>
              </a:rPr>
              <a:t>useReducer</a:t>
            </a:r>
            <a:r>
              <a:rPr lang="en-US" sz="2000" dirty="0">
                <a:latin typeface="Arial" panose="020B0604020202020204" pitchFamily="34" charset="0"/>
                <a:cs typeface="Arial" panose="020B0604020202020204" pitchFamily="34" charset="0"/>
              </a:rPr>
              <a:t> Hook that lets us manage the local state of our component with a reducer? A simplified version of it might look like this:</a:t>
            </a:r>
          </a:p>
        </p:txBody>
      </p:sp>
      <p:sp>
        <p:nvSpPr>
          <p:cNvPr id="4" name="Rectangle 3">
            <a:extLst>
              <a:ext uri="{FF2B5EF4-FFF2-40B4-BE49-F238E27FC236}">
                <a16:creationId xmlns:a16="http://schemas.microsoft.com/office/drawing/2014/main" id="{B4632309-8B7C-C04B-8713-3E29C59F8C62}"/>
              </a:ext>
            </a:extLst>
          </p:cNvPr>
          <p:cNvSpPr/>
          <p:nvPr/>
        </p:nvSpPr>
        <p:spPr>
          <a:xfrm>
            <a:off x="1250196" y="3429000"/>
            <a:ext cx="6096000" cy="2862322"/>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useReducer</a:t>
            </a:r>
            <a:r>
              <a:rPr lang="en-US" sz="1800" dirty="0">
                <a:solidFill>
                  <a:srgbClr val="5C6773"/>
                </a:solidFill>
                <a:latin typeface="var(--font-monospace)"/>
              </a:rPr>
              <a:t>(reducer, </a:t>
            </a:r>
            <a:r>
              <a:rPr lang="en-US" sz="1800" dirty="0" err="1">
                <a:solidFill>
                  <a:srgbClr val="5C6773"/>
                </a:solidFill>
                <a:latin typeface="var(--font-monospace)"/>
              </a:rPr>
              <a:t>initialState</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[state, </a:t>
            </a:r>
            <a:r>
              <a:rPr lang="en-US" sz="1800" dirty="0" err="1">
                <a:solidFill>
                  <a:srgbClr val="5C6773"/>
                </a:solidFill>
                <a:latin typeface="var(--font-monospace)"/>
              </a:rPr>
              <a:t>setState</a:t>
            </a:r>
            <a:r>
              <a:rPr lang="en-US" sz="1800" dirty="0">
                <a:solidFill>
                  <a:srgbClr val="5C6773"/>
                </a:solidFill>
                <a:latin typeface="var(--font-monospace)"/>
              </a:rPr>
              <a:t>] = </a:t>
            </a:r>
            <a:r>
              <a:rPr lang="en-US" sz="1800" dirty="0" err="1">
                <a:solidFill>
                  <a:srgbClr val="5C6773"/>
                </a:solidFill>
                <a:latin typeface="var(--font-monospace)"/>
              </a:rPr>
              <a:t>useState</a:t>
            </a:r>
            <a:r>
              <a:rPr lang="en-US" sz="1800" dirty="0">
                <a:solidFill>
                  <a:srgbClr val="5C6773"/>
                </a:solidFill>
                <a:latin typeface="var(--font-monospace)"/>
              </a:rPr>
              <a:t>(</a:t>
            </a:r>
            <a:r>
              <a:rPr lang="en-US" sz="1800" dirty="0" err="1">
                <a:solidFill>
                  <a:srgbClr val="5C6773"/>
                </a:solidFill>
                <a:latin typeface="var(--font-monospace)"/>
              </a:rPr>
              <a:t>initialState</a:t>
            </a:r>
            <a:r>
              <a:rPr lang="en-US" sz="1800" dirty="0">
                <a:solidFill>
                  <a:srgbClr val="5C6773"/>
                </a:solidFill>
                <a:latin typeface="var(--font-monospace)"/>
              </a:rPr>
              <a:t>);</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dispatch(action)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nextState</a:t>
            </a:r>
            <a:r>
              <a:rPr lang="en-US" sz="1800" dirty="0">
                <a:solidFill>
                  <a:srgbClr val="5C6773"/>
                </a:solidFill>
                <a:latin typeface="var(--font-monospace)"/>
              </a:rPr>
              <a:t> = reducer(state, action);</a:t>
            </a:r>
          </a:p>
          <a:p>
            <a:r>
              <a:rPr lang="en-US" sz="1800" dirty="0">
                <a:solidFill>
                  <a:srgbClr val="5C6773"/>
                </a:solidFill>
                <a:latin typeface="var(--font-monospace)"/>
              </a:rPr>
              <a:t>    </a:t>
            </a:r>
            <a:r>
              <a:rPr lang="en-US" sz="1800" dirty="0" err="1">
                <a:solidFill>
                  <a:srgbClr val="5C6773"/>
                </a:solidFill>
                <a:latin typeface="var(--font-monospace)"/>
              </a:rPr>
              <a:t>setState</a:t>
            </a:r>
            <a:r>
              <a:rPr lang="en-US" sz="1800" dirty="0">
                <a:solidFill>
                  <a:srgbClr val="5C6773"/>
                </a:solidFill>
                <a:latin typeface="var(--font-monospace)"/>
              </a:rPr>
              <a:t>(</a:t>
            </a:r>
            <a:r>
              <a:rPr lang="en-US" sz="1800" dirty="0" err="1">
                <a:solidFill>
                  <a:srgbClr val="5C6773"/>
                </a:solidFill>
                <a:latin typeface="var(--font-monospace)"/>
              </a:rPr>
              <a:t>nextState</a:t>
            </a:r>
            <a:r>
              <a:rPr lang="en-US" sz="1800" dirty="0">
                <a:solidFill>
                  <a:srgbClr val="5C6773"/>
                </a:solidFill>
                <a:latin typeface="var(--font-monospace)"/>
              </a:rPr>
              <a:t>);</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[state, dispatch];</a:t>
            </a:r>
          </a:p>
          <a:p>
            <a:r>
              <a:rPr lang="en-US" sz="1800" dirty="0">
                <a:solidFill>
                  <a:srgbClr val="5C6773"/>
                </a:solidFill>
                <a:latin typeface="var(--font-monospace)"/>
              </a:rPr>
              <a:t>}</a:t>
            </a:r>
          </a:p>
        </p:txBody>
      </p:sp>
    </p:spTree>
    <p:extLst>
      <p:ext uri="{BB962C8B-B14F-4D97-AF65-F5344CB8AC3E}">
        <p14:creationId xmlns:p14="http://schemas.microsoft.com/office/powerpoint/2010/main" val="338739515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9B243D-BF32-1C43-9953-B96CDD2D437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65</a:t>
            </a:fld>
            <a:endParaRPr lang="ja-JP" altLang="en-US"/>
          </a:p>
        </p:txBody>
      </p:sp>
      <p:sp>
        <p:nvSpPr>
          <p:cNvPr id="3" name="Rectangle 2">
            <a:extLst>
              <a:ext uri="{FF2B5EF4-FFF2-40B4-BE49-F238E27FC236}">
                <a16:creationId xmlns:a16="http://schemas.microsoft.com/office/drawing/2014/main" id="{8D7B69F8-FB24-5E43-B4D0-2A9417FB82D5}"/>
              </a:ext>
            </a:extLst>
          </p:cNvPr>
          <p:cNvSpPr/>
          <p:nvPr/>
        </p:nvSpPr>
        <p:spPr>
          <a:xfrm>
            <a:off x="878236" y="935634"/>
            <a:ext cx="10001573" cy="30777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Now we could use it in our component, and let the reducer drive its state management:</a:t>
            </a:r>
            <a:endParaRPr lang="en-VN" sz="2000"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DFFA3DF5-3AFD-6540-A524-CF91B3D3EE91}"/>
              </a:ext>
            </a:extLst>
          </p:cNvPr>
          <p:cNvSpPr/>
          <p:nvPr/>
        </p:nvSpPr>
        <p:spPr>
          <a:xfrm>
            <a:off x="1405180" y="1545433"/>
            <a:ext cx="6096000" cy="2585323"/>
          </a:xfrm>
          <a:prstGeom prst="rect">
            <a:avLst/>
          </a:prstGeom>
          <a:solidFill>
            <a:schemeClr val="bg1">
              <a:lumMod val="95000"/>
            </a:schemeClr>
          </a:solidFill>
        </p:spPr>
        <p:txBody>
          <a:bodyPr>
            <a:spAutoFit/>
          </a:bodyPr>
          <a:lstStyle/>
          <a:p>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41A6D9"/>
                </a:solidFill>
                <a:latin typeface="var(--font-monospace)"/>
              </a:rPr>
              <a:t>Todos</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a:t>
            </a:r>
            <a:r>
              <a:rPr lang="en-US" sz="1800" dirty="0">
                <a:solidFill>
                  <a:srgbClr val="5C6773"/>
                </a:solidFill>
                <a:latin typeface="var(--font-monospace)"/>
              </a:rPr>
              <a:t> [</a:t>
            </a:r>
            <a:r>
              <a:rPr lang="en-US" sz="1800" dirty="0" err="1">
                <a:solidFill>
                  <a:srgbClr val="5C6773"/>
                </a:solidFill>
                <a:latin typeface="var(--font-monospace)"/>
              </a:rPr>
              <a:t>todos</a:t>
            </a:r>
            <a:r>
              <a:rPr lang="en-US" sz="1800" dirty="0">
                <a:solidFill>
                  <a:srgbClr val="5C6773"/>
                </a:solidFill>
                <a:latin typeface="var(--font-monospace)"/>
              </a:rPr>
              <a:t>, dispatch] = </a:t>
            </a:r>
            <a:r>
              <a:rPr lang="en-US" sz="1800" dirty="0" err="1">
                <a:solidFill>
                  <a:srgbClr val="5C6773"/>
                </a:solidFill>
                <a:latin typeface="var(--font-monospace)"/>
              </a:rPr>
              <a:t>useReducer</a:t>
            </a:r>
            <a:r>
              <a:rPr lang="en-US" sz="1800" dirty="0">
                <a:solidFill>
                  <a:srgbClr val="5C6773"/>
                </a:solidFill>
                <a:latin typeface="var(--font-monospace)"/>
              </a:rPr>
              <a:t>(</a:t>
            </a:r>
            <a:r>
              <a:rPr lang="en-US" sz="1800" dirty="0" err="1">
                <a:solidFill>
                  <a:srgbClr val="5C6773"/>
                </a:solidFill>
                <a:latin typeface="var(--font-monospace)"/>
              </a:rPr>
              <a:t>todosReducer</a:t>
            </a:r>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a:solidFill>
                  <a:srgbClr val="F2590C"/>
                </a:solidFill>
                <a:latin typeface="var(--font-monospace)"/>
              </a:rPr>
              <a:t>function</a:t>
            </a:r>
            <a:r>
              <a:rPr lang="en-US" sz="1800" dirty="0">
                <a:solidFill>
                  <a:srgbClr val="5C6773"/>
                </a:solidFill>
                <a:latin typeface="var(--font-monospace)"/>
              </a:rPr>
              <a:t> </a:t>
            </a:r>
            <a:r>
              <a:rPr lang="en-US" sz="1800" dirty="0" err="1">
                <a:solidFill>
                  <a:srgbClr val="5C6773"/>
                </a:solidFill>
                <a:latin typeface="var(--font-monospace)"/>
              </a:rPr>
              <a:t>handleAddClick</a:t>
            </a:r>
            <a:r>
              <a:rPr lang="en-US" sz="1800" dirty="0">
                <a:solidFill>
                  <a:srgbClr val="5C6773"/>
                </a:solidFill>
                <a:latin typeface="var(--font-monospace)"/>
              </a:rPr>
              <a:t>(text) {</a:t>
            </a:r>
          </a:p>
          <a:p>
            <a:r>
              <a:rPr lang="en-US" sz="1800" dirty="0">
                <a:solidFill>
                  <a:srgbClr val="5C6773"/>
                </a:solidFill>
                <a:latin typeface="var(--font-monospace)"/>
              </a:rPr>
              <a:t>    dispatch({ type: </a:t>
            </a:r>
            <a:r>
              <a:rPr lang="en-US" sz="1800" dirty="0">
                <a:solidFill>
                  <a:srgbClr val="86B300"/>
                </a:solidFill>
                <a:latin typeface="var(--font-monospace)"/>
              </a:rPr>
              <a:t>'add'</a:t>
            </a:r>
            <a:r>
              <a:rPr lang="en-US" sz="1800" dirty="0">
                <a:solidFill>
                  <a:srgbClr val="5C6773"/>
                </a:solidFill>
                <a:latin typeface="var(--font-monospace)"/>
              </a:rPr>
              <a:t>, text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i="1" dirty="0">
                <a:solidFill>
                  <a:srgbClr val="ABB0B6"/>
                </a:solidFill>
                <a:latin typeface="var(--font-monospace)"/>
              </a:rPr>
              <a:t>// ...</a:t>
            </a:r>
            <a:endParaRPr lang="en-US" sz="1800" dirty="0">
              <a:solidFill>
                <a:srgbClr val="5C6773"/>
              </a:solidFill>
              <a:latin typeface="var(--font-monospace)"/>
            </a:endParaRPr>
          </a:p>
          <a:p>
            <a:r>
              <a:rPr lang="en-US" sz="1800" dirty="0">
                <a:solidFill>
                  <a:srgbClr val="5C6773"/>
                </a:solidFill>
                <a:latin typeface="var(--font-monospace)"/>
              </a:rPr>
              <a:t>}</a:t>
            </a:r>
          </a:p>
        </p:txBody>
      </p:sp>
      <p:sp>
        <p:nvSpPr>
          <p:cNvPr id="5" name="Rectangle 4">
            <a:extLst>
              <a:ext uri="{FF2B5EF4-FFF2-40B4-BE49-F238E27FC236}">
                <a16:creationId xmlns:a16="http://schemas.microsoft.com/office/drawing/2014/main" id="{B69F68E5-3026-2748-BD78-828C428E269F}"/>
              </a:ext>
            </a:extLst>
          </p:cNvPr>
          <p:cNvSpPr/>
          <p:nvPr/>
        </p:nvSpPr>
        <p:spPr>
          <a:xfrm>
            <a:off x="878236" y="4573903"/>
            <a:ext cx="10475564" cy="523220"/>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The need to manage local state with a reducer in a complex component is common enough that we’ve built the </a:t>
            </a:r>
            <a:r>
              <a:rPr lang="en-US" sz="2000" dirty="0" err="1">
                <a:highlight>
                  <a:srgbClr val="FFFF00"/>
                </a:highlight>
                <a:latin typeface="Arial" panose="020B0604020202020204" pitchFamily="34" charset="0"/>
                <a:cs typeface="Arial" panose="020B0604020202020204" pitchFamily="34" charset="0"/>
              </a:rPr>
              <a:t>useReducer</a:t>
            </a:r>
            <a:r>
              <a:rPr lang="en-US" sz="2000" dirty="0">
                <a:latin typeface="Arial" panose="020B0604020202020204" pitchFamily="34" charset="0"/>
                <a:cs typeface="Arial" panose="020B0604020202020204" pitchFamily="34" charset="0"/>
              </a:rPr>
              <a:t> Hook right into React. You’ll find it together with other built-in Hooks in the </a:t>
            </a:r>
            <a:r>
              <a:rPr lang="en-US" sz="2000" dirty="0">
                <a:latin typeface="Arial" panose="020B0604020202020204" pitchFamily="34" charset="0"/>
                <a:cs typeface="Arial" panose="020B0604020202020204" pitchFamily="34" charset="0"/>
                <a:hlinkClick r:id="rId2"/>
              </a:rPr>
              <a:t>Hooks API reference</a:t>
            </a:r>
            <a:r>
              <a:rPr lang="en-US" sz="2000" dirty="0">
                <a:latin typeface="Arial" panose="020B0604020202020204" pitchFamily="34" charset="0"/>
                <a:cs typeface="Arial" panose="020B0604020202020204" pitchFamily="34" charset="0"/>
              </a:rPr>
              <a:t>.</a:t>
            </a:r>
            <a:endParaRPr lang="en-V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96732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4" y="1648850"/>
            <a:ext cx="9974599"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2000" dirty="0">
                <a:solidFill>
                  <a:schemeClr val="tx1"/>
                </a:solidFill>
              </a:rPr>
              <a:t>React website: </a:t>
            </a:r>
            <a:r>
              <a:rPr lang="en-US" sz="2000" dirty="0">
                <a:solidFill>
                  <a:schemeClr val="accent1">
                    <a:lumMod val="75000"/>
                  </a:schemeClr>
                </a:solidFill>
              </a:rPr>
              <a:t>https://</a:t>
            </a:r>
            <a:r>
              <a:rPr lang="en-US" sz="2000" dirty="0" err="1">
                <a:solidFill>
                  <a:schemeClr val="accent1">
                    <a:lumMod val="75000"/>
                  </a:schemeClr>
                </a:solidFill>
              </a:rPr>
              <a:t>reactjs.org</a:t>
            </a:r>
            <a:r>
              <a:rPr lang="en-US" sz="2000" dirty="0">
                <a:solidFill>
                  <a:schemeClr val="accent1">
                    <a:lumMod val="75000"/>
                  </a:schemeClr>
                </a:solidFill>
              </a:rPr>
              <a:t>/</a:t>
            </a: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Official Document: </a:t>
            </a:r>
            <a:r>
              <a:rPr lang="en-US" sz="2000" dirty="0">
                <a:solidFill>
                  <a:schemeClr val="accent1">
                    <a:lumMod val="75000"/>
                  </a:schemeClr>
                </a:solidFill>
                <a:ea typeface="Times New Roman"/>
                <a:cs typeface="Times New Roman"/>
                <a:sym typeface="Times New Roman"/>
                <a:hlinkClick r:id="rId3">
                  <a:extLst>
                    <a:ext uri="{A12FA001-AC4F-418D-AE19-62706E023703}">
                      <ahyp:hlinkClr xmlns:ahyp="http://schemas.microsoft.com/office/drawing/2018/hyperlinkcolor" val="tx"/>
                    </a:ext>
                  </a:extLst>
                </a:hlinkClick>
              </a:rPr>
              <a:t>https://reactjs.org/docs/getting-started.html</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Redux Official Document: </a:t>
            </a:r>
            <a:r>
              <a:rPr lang="en-US" sz="20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https://redux.js.org/introduction/getting-started</a:t>
            </a:r>
            <a:endParaRPr lang="en-US" sz="20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2000" dirty="0">
                <a:solidFill>
                  <a:schemeClr val="tx1"/>
                </a:solidFill>
                <a:ea typeface="Times New Roman"/>
                <a:cs typeface="Times New Roman"/>
                <a:sym typeface="Times New Roman"/>
              </a:rPr>
              <a:t>React Redux Official Document: </a:t>
            </a:r>
            <a:r>
              <a:rPr lang="en-US" sz="20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https://react-redux.js.org/introduction/quick-start</a:t>
            </a:r>
            <a:endParaRPr sz="20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66</a:t>
            </a:fld>
            <a:endParaRPr lang="ja-JP"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AF8C086-0E42-DE43-B646-2CF946844EB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4" name="Rectangle 3">
            <a:extLst>
              <a:ext uri="{FF2B5EF4-FFF2-40B4-BE49-F238E27FC236}">
                <a16:creationId xmlns:a16="http://schemas.microsoft.com/office/drawing/2014/main" id="{78DA0B8E-8025-1549-9D1C-822AAC087BFD}"/>
              </a:ext>
            </a:extLst>
          </p:cNvPr>
          <p:cNvSpPr/>
          <p:nvPr/>
        </p:nvSpPr>
        <p:spPr>
          <a:xfrm>
            <a:off x="587453" y="707440"/>
            <a:ext cx="3640740" cy="461665"/>
          </a:xfrm>
          <a:prstGeom prst="rect">
            <a:avLst/>
          </a:prstGeom>
        </p:spPr>
        <p:txBody>
          <a:bodyPr wrap="none">
            <a:spAutoFit/>
          </a:bodyPr>
          <a:lstStyle/>
          <a:p>
            <a:r>
              <a:rPr lang="en-VN" sz="2400" b="1" dirty="0"/>
              <a:t>Example Using Classes</a:t>
            </a:r>
          </a:p>
        </p:txBody>
      </p:sp>
      <p:sp>
        <p:nvSpPr>
          <p:cNvPr id="5" name="Rectangle 4">
            <a:extLst>
              <a:ext uri="{FF2B5EF4-FFF2-40B4-BE49-F238E27FC236}">
                <a16:creationId xmlns:a16="http://schemas.microsoft.com/office/drawing/2014/main" id="{9C9A67E4-9C2C-1045-B22C-6DB9F5110A93}"/>
              </a:ext>
            </a:extLst>
          </p:cNvPr>
          <p:cNvSpPr/>
          <p:nvPr/>
        </p:nvSpPr>
        <p:spPr>
          <a:xfrm>
            <a:off x="883403" y="2349812"/>
            <a:ext cx="10120393" cy="2400657"/>
          </a:xfrm>
          <a:prstGeom prst="rect">
            <a:avLst/>
          </a:prstGeom>
        </p:spPr>
        <p:txBody>
          <a:bodyPr wrap="square">
            <a:spAutoFit/>
          </a:bodyPr>
          <a:lstStyle/>
          <a:p>
            <a:pPr>
              <a:spcBef>
                <a:spcPts val="600"/>
              </a:spcBef>
              <a:spcAft>
                <a:spcPts val="600"/>
              </a:spcAft>
            </a:pPr>
            <a:r>
              <a:rPr lang="en-US" sz="2000" dirty="0">
                <a:latin typeface="Arial" panose="020B0604020202020204" pitchFamily="34" charset="0"/>
                <a:cs typeface="Arial" panose="020B0604020202020204" pitchFamily="34" charset="0"/>
              </a:rPr>
              <a:t>In React class components, the </a:t>
            </a:r>
            <a:r>
              <a:rPr lang="en-US" sz="2000" dirty="0">
                <a:highlight>
                  <a:srgbClr val="FFFF00"/>
                </a:highlight>
                <a:latin typeface="Arial" panose="020B0604020202020204" pitchFamily="34" charset="0"/>
                <a:cs typeface="Arial" panose="020B0604020202020204" pitchFamily="34" charset="0"/>
              </a:rPr>
              <a:t>render</a:t>
            </a:r>
            <a:r>
              <a:rPr lang="en-US" sz="2000" dirty="0">
                <a:latin typeface="Arial" panose="020B0604020202020204" pitchFamily="34" charset="0"/>
                <a:cs typeface="Arial" panose="020B0604020202020204" pitchFamily="34" charset="0"/>
              </a:rPr>
              <a:t> method itself shouldn’t cause side effects. It would be too early — we typically want to perform our effects </a:t>
            </a:r>
            <a:r>
              <a:rPr lang="en-US" sz="2000" i="1" dirty="0">
                <a:latin typeface="Arial" panose="020B0604020202020204" pitchFamily="34" charset="0"/>
                <a:cs typeface="Arial" panose="020B0604020202020204" pitchFamily="34" charset="0"/>
              </a:rPr>
              <a:t>after</a:t>
            </a:r>
            <a:r>
              <a:rPr lang="en-US" sz="2000" dirty="0">
                <a:latin typeface="Arial" panose="020B0604020202020204" pitchFamily="34" charset="0"/>
                <a:cs typeface="Arial" panose="020B0604020202020204" pitchFamily="34" charset="0"/>
              </a:rPr>
              <a:t> React has updated the DOM.</a:t>
            </a:r>
          </a:p>
          <a:p>
            <a:pPr>
              <a:spcBef>
                <a:spcPts val="600"/>
              </a:spcBef>
              <a:spcAft>
                <a:spcPts val="600"/>
              </a:spcAft>
            </a:pPr>
            <a:r>
              <a:rPr lang="en-US" sz="2000" dirty="0">
                <a:latin typeface="Arial" panose="020B0604020202020204" pitchFamily="34" charset="0"/>
                <a:cs typeface="Arial" panose="020B0604020202020204" pitchFamily="34" charset="0"/>
              </a:rPr>
              <a:t>This is why in React classes, we put side effects into </a:t>
            </a:r>
            <a:r>
              <a:rPr lang="en-US" sz="2000" dirty="0" err="1">
                <a:highlight>
                  <a:srgbClr val="FFFF00"/>
                </a:highlight>
                <a:latin typeface="Arial" panose="020B0604020202020204" pitchFamily="34" charset="0"/>
                <a:cs typeface="Arial" panose="020B0604020202020204" pitchFamily="34" charset="0"/>
              </a:rPr>
              <a:t>componentDidMount</a:t>
            </a:r>
            <a:r>
              <a:rPr lang="en-US" sz="2000" dirty="0">
                <a:latin typeface="Arial" panose="020B0604020202020204" pitchFamily="34" charset="0"/>
                <a:cs typeface="Arial" panose="020B0604020202020204" pitchFamily="34" charset="0"/>
              </a:rPr>
              <a:t> and </a:t>
            </a:r>
            <a:r>
              <a:rPr lang="en-US" sz="2000" dirty="0" err="1">
                <a:highlight>
                  <a:srgbClr val="FFFF00"/>
                </a:highlight>
                <a:latin typeface="Arial" panose="020B0604020202020204" pitchFamily="34" charset="0"/>
                <a:cs typeface="Arial" panose="020B0604020202020204" pitchFamily="34" charset="0"/>
              </a:rPr>
              <a:t>componentDidUpdate</a:t>
            </a:r>
            <a:r>
              <a:rPr lang="en-US" sz="2000" dirty="0">
                <a:latin typeface="Arial" panose="020B0604020202020204" pitchFamily="34" charset="0"/>
                <a:cs typeface="Arial" panose="020B0604020202020204" pitchFamily="34" charset="0"/>
              </a:rPr>
              <a:t>. Coming back to our example, here is a React counter class component that updates the document title right after React makes changes to the DOM:</a:t>
            </a:r>
          </a:p>
        </p:txBody>
      </p:sp>
    </p:spTree>
    <p:extLst>
      <p:ext uri="{BB962C8B-B14F-4D97-AF65-F5344CB8AC3E}">
        <p14:creationId xmlns:p14="http://schemas.microsoft.com/office/powerpoint/2010/main" val="1102261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8F2FBBE-7A97-2B4A-8D6D-3E31A019DB2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3" name="Rectangle 2">
            <a:extLst>
              <a:ext uri="{FF2B5EF4-FFF2-40B4-BE49-F238E27FC236}">
                <a16:creationId xmlns:a16="http://schemas.microsoft.com/office/drawing/2014/main" id="{EAC6DC35-C17F-A747-A8CF-8DA280458C8F}"/>
              </a:ext>
            </a:extLst>
          </p:cNvPr>
          <p:cNvSpPr/>
          <p:nvPr/>
        </p:nvSpPr>
        <p:spPr>
          <a:xfrm>
            <a:off x="1761641" y="1254797"/>
            <a:ext cx="6096000" cy="3970318"/>
          </a:xfrm>
          <a:prstGeom prst="rect">
            <a:avLst/>
          </a:prstGeom>
          <a:solidFill>
            <a:schemeClr val="bg1">
              <a:lumMod val="95000"/>
            </a:schemeClr>
          </a:solidFill>
        </p:spPr>
        <p:txBody>
          <a:bodyPr>
            <a:spAutoFit/>
          </a:bodyPr>
          <a:lstStyle/>
          <a:p>
            <a:r>
              <a:rPr lang="en-US" sz="1800" dirty="0">
                <a:solidFill>
                  <a:srgbClr val="F2590C"/>
                </a:solidFill>
                <a:latin typeface="var(--font-monospace)"/>
              </a:rPr>
              <a:t>class</a:t>
            </a:r>
            <a:r>
              <a:rPr lang="en-US" sz="1800" dirty="0">
                <a:solidFill>
                  <a:srgbClr val="5C6773"/>
                </a:solidFill>
                <a:latin typeface="var(--font-monospace)"/>
              </a:rPr>
              <a:t> </a:t>
            </a:r>
            <a:r>
              <a:rPr lang="en-US" sz="1800" dirty="0">
                <a:solidFill>
                  <a:srgbClr val="41A6D9"/>
                </a:solidFill>
                <a:latin typeface="var(--font-monospace)"/>
              </a:rPr>
              <a:t>Example</a:t>
            </a:r>
            <a:r>
              <a:rPr lang="en-US" sz="1800" dirty="0">
                <a:solidFill>
                  <a:srgbClr val="5C6773"/>
                </a:solidFill>
                <a:latin typeface="var(--font-monospace)"/>
              </a:rPr>
              <a:t> </a:t>
            </a:r>
            <a:r>
              <a:rPr lang="en-US" sz="1800" dirty="0">
                <a:solidFill>
                  <a:srgbClr val="F2590C"/>
                </a:solidFill>
                <a:latin typeface="var(--font-monospace)"/>
              </a:rPr>
              <a:t>extends</a:t>
            </a:r>
            <a:r>
              <a:rPr lang="en-US" sz="1800" dirty="0">
                <a:solidFill>
                  <a:srgbClr val="5C6773"/>
                </a:solidFill>
                <a:latin typeface="var(--font-monospace)"/>
              </a:rPr>
              <a:t> </a:t>
            </a:r>
            <a:r>
              <a:rPr lang="en-US" sz="1800" dirty="0" err="1">
                <a:solidFill>
                  <a:srgbClr val="41A6D9"/>
                </a:solidFill>
                <a:latin typeface="var(--font-monospace)"/>
              </a:rPr>
              <a:t>React</a:t>
            </a:r>
            <a:r>
              <a:rPr lang="en-US" sz="1800" dirty="0" err="1">
                <a:solidFill>
                  <a:srgbClr val="5C6773"/>
                </a:solidFill>
                <a:latin typeface="var(--font-monospace)"/>
              </a:rPr>
              <a:t>.</a:t>
            </a:r>
            <a:r>
              <a:rPr lang="en-US" sz="1800" dirty="0" err="1">
                <a:solidFill>
                  <a:srgbClr val="41A6D9"/>
                </a:solidFill>
                <a:latin typeface="var(--font-monospace)"/>
              </a:rPr>
              <a:t>Component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a:solidFill>
                  <a:srgbClr val="F2590C"/>
                </a:solidFill>
                <a:latin typeface="var(--font-monospace)"/>
              </a:rPr>
              <a:t>constructor</a:t>
            </a:r>
            <a:r>
              <a:rPr lang="en-US" sz="1800" dirty="0">
                <a:solidFill>
                  <a:srgbClr val="5C6773"/>
                </a:solidFill>
                <a:latin typeface="var(--font-monospace)"/>
              </a:rPr>
              <a:t>(props) {</a:t>
            </a:r>
          </a:p>
          <a:p>
            <a:r>
              <a:rPr lang="en-US" sz="1800" dirty="0">
                <a:solidFill>
                  <a:srgbClr val="5C6773"/>
                </a:solidFill>
                <a:latin typeface="var(--font-monospace)"/>
              </a:rPr>
              <a:t>    </a:t>
            </a:r>
            <a:r>
              <a:rPr lang="en-US" sz="1800" dirty="0">
                <a:solidFill>
                  <a:srgbClr val="F2590C"/>
                </a:solidFill>
                <a:latin typeface="var(--font-monospace)"/>
              </a:rPr>
              <a:t>super</a:t>
            </a:r>
            <a:r>
              <a:rPr lang="en-US" sz="1800" dirty="0">
                <a:solidFill>
                  <a:srgbClr val="5C6773"/>
                </a:solidFill>
                <a:latin typeface="var(--font-monospace)"/>
              </a:rPr>
              <a:t>(props);</a:t>
            </a:r>
          </a:p>
          <a:p>
            <a:r>
              <a:rPr lang="en-US" sz="1800" dirty="0">
                <a:solidFill>
                  <a:srgbClr val="5C6773"/>
                </a:solidFill>
                <a:latin typeface="var(--font-monospace)"/>
              </a:rPr>
              <a:t>    </a:t>
            </a:r>
            <a:r>
              <a:rPr lang="en-US" sz="1800" dirty="0" err="1">
                <a:solidFill>
                  <a:srgbClr val="F2590C"/>
                </a:solidFill>
                <a:latin typeface="var(--font-monospace)"/>
              </a:rPr>
              <a:t>this</a:t>
            </a:r>
            <a:r>
              <a:rPr lang="en-US" sz="1800" dirty="0" err="1">
                <a:solidFill>
                  <a:srgbClr val="5C6773"/>
                </a:solidFill>
                <a:latin typeface="var(--font-monospace)"/>
              </a:rPr>
              <a:t>.state</a:t>
            </a:r>
            <a:r>
              <a:rPr lang="en-US" sz="1800" dirty="0">
                <a:solidFill>
                  <a:srgbClr val="5C6773"/>
                </a:solidFill>
                <a:latin typeface="var(--font-monospace)"/>
              </a:rPr>
              <a:t> = {</a:t>
            </a:r>
          </a:p>
          <a:p>
            <a:r>
              <a:rPr lang="en-US" sz="1800" dirty="0">
                <a:solidFill>
                  <a:srgbClr val="5C6773"/>
                </a:solidFill>
                <a:latin typeface="var(--font-monospace)"/>
              </a:rPr>
              <a:t>      count: </a:t>
            </a:r>
            <a:r>
              <a:rPr lang="en-US" sz="1800" dirty="0">
                <a:solidFill>
                  <a:srgbClr val="F08C36"/>
                </a:solidFill>
                <a:latin typeface="var(--font-monospace)"/>
              </a:rPr>
              <a:t>0</a:t>
            </a:r>
            <a:endParaRPr lang="en-US" sz="1800" dirty="0">
              <a:solidFill>
                <a:srgbClr val="5C6773"/>
              </a:solidFill>
              <a:latin typeface="var(--font-monospace)"/>
            </a:endParaRPr>
          </a:p>
          <a:p>
            <a:r>
              <a:rPr lang="en-US" sz="1800" dirty="0">
                <a:solidFill>
                  <a:srgbClr val="5C6773"/>
                </a:solidFill>
                <a:latin typeface="var(--font-monospace)"/>
              </a:rPr>
              <a:t>    };</a:t>
            </a:r>
          </a:p>
          <a:p>
            <a:r>
              <a:rPr lang="en-US" sz="1800" dirty="0">
                <a:solidFill>
                  <a:srgbClr val="5C6773"/>
                </a:solidFill>
                <a:latin typeface="var(--font-monospace)"/>
              </a:rPr>
              <a:t>  }</a:t>
            </a:r>
          </a:p>
          <a:p>
            <a:br>
              <a:rPr lang="en-US" sz="1800" dirty="0">
                <a:solidFill>
                  <a:srgbClr val="5C6773"/>
                </a:solidFill>
                <a:latin typeface="var(--font-monospace)"/>
              </a:rPr>
            </a:br>
            <a:r>
              <a:rPr lang="en-US" sz="1800" dirty="0">
                <a:solidFill>
                  <a:srgbClr val="5C6773"/>
                </a:solidFill>
                <a:latin typeface="var(--font-monospace)"/>
              </a:rPr>
              <a:t>  </a:t>
            </a:r>
            <a:r>
              <a:rPr lang="en-US" sz="1800" dirty="0" err="1">
                <a:solidFill>
                  <a:srgbClr val="5C6773"/>
                </a:solidFill>
                <a:latin typeface="var(--font-monospace)"/>
              </a:rPr>
              <a:t>componentDidMount</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a:t>
            </a:r>
            <a:r>
              <a:rPr lang="en-US" sz="1800" dirty="0">
                <a:solidFill>
                  <a:srgbClr val="86B300"/>
                </a:solidFill>
                <a:latin typeface="var(--font-monospace)"/>
              </a:rPr>
              <a:t>`You clicked </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.state.count</a:t>
            </a:r>
            <a:r>
              <a:rPr lang="en-US" sz="1800" dirty="0">
                <a:solidFill>
                  <a:srgbClr val="5C6773"/>
                </a:solidFill>
                <a:latin typeface="var(--font-monospace)"/>
              </a:rPr>
              <a:t>}</a:t>
            </a:r>
            <a:r>
              <a:rPr lang="en-US" sz="1800" dirty="0">
                <a:solidFill>
                  <a:srgbClr val="86B300"/>
                </a:solidFill>
                <a:latin typeface="var(--font-monospace)"/>
              </a:rPr>
              <a:t> times`</a:t>
            </a:r>
            <a:r>
              <a:rPr lang="en-US" sz="1800" dirty="0">
                <a:solidFill>
                  <a:srgbClr val="5C6773"/>
                </a:solidFill>
                <a:latin typeface="var(--font-monospace)"/>
              </a:rPr>
              <a:t>;</a:t>
            </a:r>
          </a:p>
          <a:p>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componentDidUpdate</a:t>
            </a:r>
            <a:r>
              <a:rPr lang="en-US" sz="1800" dirty="0">
                <a:solidFill>
                  <a:srgbClr val="5C6773"/>
                </a:solidFill>
                <a:latin typeface="var(--font-monospace)"/>
              </a:rPr>
              <a:t>() {</a:t>
            </a:r>
          </a:p>
          <a:p>
            <a:r>
              <a:rPr lang="en-US" sz="1800" dirty="0">
                <a:solidFill>
                  <a:srgbClr val="5C6773"/>
                </a:solidFill>
                <a:latin typeface="var(--font-monospace)"/>
              </a:rPr>
              <a:t>    </a:t>
            </a:r>
            <a:r>
              <a:rPr lang="en-US" sz="1800" dirty="0" err="1">
                <a:solidFill>
                  <a:srgbClr val="5C6773"/>
                </a:solidFill>
                <a:latin typeface="var(--font-monospace)"/>
              </a:rPr>
              <a:t>document.title</a:t>
            </a:r>
            <a:r>
              <a:rPr lang="en-US" sz="1800" dirty="0">
                <a:solidFill>
                  <a:srgbClr val="5C6773"/>
                </a:solidFill>
                <a:latin typeface="var(--font-monospace)"/>
              </a:rPr>
              <a:t> = </a:t>
            </a:r>
            <a:r>
              <a:rPr lang="en-US" sz="1800" dirty="0">
                <a:solidFill>
                  <a:srgbClr val="86B300"/>
                </a:solidFill>
                <a:latin typeface="var(--font-monospace)"/>
              </a:rPr>
              <a:t>`You clicked </a:t>
            </a:r>
            <a:r>
              <a:rPr lang="en-US" sz="1800" dirty="0">
                <a:solidFill>
                  <a:srgbClr val="5C6773"/>
                </a:solidFill>
                <a:latin typeface="var(--font-monospace)"/>
              </a:rPr>
              <a:t>${</a:t>
            </a:r>
            <a:r>
              <a:rPr lang="en-US" sz="1800" dirty="0" err="1">
                <a:solidFill>
                  <a:srgbClr val="F2590C"/>
                </a:solidFill>
                <a:latin typeface="var(--font-monospace)"/>
              </a:rPr>
              <a:t>this</a:t>
            </a:r>
            <a:r>
              <a:rPr lang="en-US" sz="1800" dirty="0" err="1">
                <a:solidFill>
                  <a:srgbClr val="5C6773"/>
                </a:solidFill>
                <a:latin typeface="var(--font-monospace)"/>
              </a:rPr>
              <a:t>.state.count</a:t>
            </a:r>
            <a:r>
              <a:rPr lang="en-US" sz="1800" dirty="0">
                <a:solidFill>
                  <a:srgbClr val="5C6773"/>
                </a:solidFill>
                <a:latin typeface="var(--font-monospace)"/>
              </a:rPr>
              <a:t>}</a:t>
            </a:r>
            <a:r>
              <a:rPr lang="en-US" sz="1800" dirty="0">
                <a:solidFill>
                  <a:srgbClr val="86B300"/>
                </a:solidFill>
                <a:latin typeface="var(--font-monospace)"/>
              </a:rPr>
              <a:t> times`</a:t>
            </a:r>
            <a:r>
              <a:rPr lang="en-US" sz="1800" dirty="0">
                <a:solidFill>
                  <a:srgbClr val="5C6773"/>
                </a:solidFill>
                <a:latin typeface="var(--font-monospace)"/>
              </a:rPr>
              <a:t>;</a:t>
            </a:r>
          </a:p>
          <a:p>
            <a:r>
              <a:rPr lang="en-US" sz="1800" dirty="0">
                <a:solidFill>
                  <a:srgbClr val="5C6773"/>
                </a:solidFill>
                <a:latin typeface="var(--font-monospace)"/>
              </a:rPr>
              <a:t>  }</a:t>
            </a:r>
          </a:p>
        </p:txBody>
      </p:sp>
    </p:spTree>
    <p:extLst>
      <p:ext uri="{BB962C8B-B14F-4D97-AF65-F5344CB8AC3E}">
        <p14:creationId xmlns:p14="http://schemas.microsoft.com/office/powerpoint/2010/main" val="41500562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28B2499-0242-0443-BD8C-D4CC7933075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3" name="Rectangle 2">
            <a:extLst>
              <a:ext uri="{FF2B5EF4-FFF2-40B4-BE49-F238E27FC236}">
                <a16:creationId xmlns:a16="http://schemas.microsoft.com/office/drawing/2014/main" id="{F141735F-04AE-EB4D-82B6-D5B65D87FA8A}"/>
              </a:ext>
            </a:extLst>
          </p:cNvPr>
          <p:cNvSpPr/>
          <p:nvPr/>
        </p:nvSpPr>
        <p:spPr>
          <a:xfrm>
            <a:off x="1932122" y="1934424"/>
            <a:ext cx="9040678" cy="3139321"/>
          </a:xfrm>
          <a:prstGeom prst="rect">
            <a:avLst/>
          </a:prstGeom>
          <a:solidFill>
            <a:schemeClr val="bg1">
              <a:lumMod val="95000"/>
            </a:schemeClr>
          </a:solidFill>
        </p:spPr>
        <p:txBody>
          <a:bodyPr wrap="square">
            <a:spAutoFit/>
          </a:bodyPr>
          <a:lstStyle/>
          <a:p>
            <a:r>
              <a:rPr lang="en-US" sz="1800" dirty="0">
                <a:solidFill>
                  <a:srgbClr val="5C6773"/>
                </a:solidFill>
                <a:latin typeface="var(--font-monospace)"/>
              </a:rPr>
              <a:t>  render() {</a:t>
            </a:r>
          </a:p>
          <a:p>
            <a:r>
              <a:rPr lang="en-US" sz="1800" dirty="0">
                <a:solidFill>
                  <a:srgbClr val="5C6773"/>
                </a:solidFill>
                <a:latin typeface="var(--font-monospace)"/>
              </a:rPr>
              <a:t>    </a:t>
            </a:r>
            <a:r>
              <a:rPr lang="en-US" sz="1800" dirty="0">
                <a:solidFill>
                  <a:srgbClr val="F2590C"/>
                </a:solidFill>
                <a:latin typeface="var(--font-monospace)"/>
              </a:rPr>
              <a:t>return</a:t>
            </a:r>
            <a:r>
              <a:rPr lang="en-US" sz="1800" dirty="0">
                <a:solidFill>
                  <a:srgbClr val="5C6773"/>
                </a:solidFill>
                <a:latin typeface="var(--font-monospace)"/>
              </a:rPr>
              <a:t> (</a:t>
            </a:r>
          </a:p>
          <a:p>
            <a:r>
              <a:rPr lang="en-US" sz="1800" dirty="0">
                <a:solidFill>
                  <a:srgbClr val="5C6773"/>
                </a:solidFill>
                <a:latin typeface="var(--font-monospace)"/>
              </a:rPr>
              <a:t>      &lt;div&gt;</a:t>
            </a:r>
          </a:p>
          <a:p>
            <a:r>
              <a:rPr lang="en-US" sz="1800" dirty="0">
                <a:solidFill>
                  <a:srgbClr val="5C6773"/>
                </a:solidFill>
                <a:latin typeface="var(--font-monospace)"/>
              </a:rPr>
              <a:t>        &lt;p&gt;</a:t>
            </a:r>
            <a:r>
              <a:rPr lang="en-US" sz="1800" dirty="0">
                <a:solidFill>
                  <a:srgbClr val="41A6D9"/>
                </a:solidFill>
                <a:latin typeface="var(--font-monospace)"/>
              </a:rPr>
              <a:t>You</a:t>
            </a:r>
            <a:r>
              <a:rPr lang="en-US" sz="1800" dirty="0">
                <a:solidFill>
                  <a:srgbClr val="5C6773"/>
                </a:solidFill>
                <a:latin typeface="var(--font-monospace)"/>
              </a:rPr>
              <a:t> clicked {</a:t>
            </a:r>
            <a:r>
              <a:rPr lang="en-US" sz="1800" dirty="0" err="1">
                <a:solidFill>
                  <a:srgbClr val="F2590C"/>
                </a:solidFill>
                <a:latin typeface="var(--font-monospace)"/>
              </a:rPr>
              <a:t>this</a:t>
            </a:r>
            <a:r>
              <a:rPr lang="en-US" sz="1800" dirty="0" err="1">
                <a:solidFill>
                  <a:srgbClr val="5C6773"/>
                </a:solidFill>
                <a:latin typeface="var(--font-monospace)"/>
              </a:rPr>
              <a:t>.state.count</a:t>
            </a:r>
            <a:r>
              <a:rPr lang="en-US" sz="1800" dirty="0">
                <a:solidFill>
                  <a:srgbClr val="5C6773"/>
                </a:solidFill>
                <a:latin typeface="var(--font-monospace)"/>
              </a:rPr>
              <a:t>} times&lt;/p&gt;</a:t>
            </a:r>
          </a:p>
          <a:p>
            <a:r>
              <a:rPr lang="en-US" sz="1800" dirty="0">
                <a:solidFill>
                  <a:srgbClr val="5C6773"/>
                </a:solidFill>
                <a:latin typeface="var(--font-monospace)"/>
              </a:rPr>
              <a:t>        &lt;button </a:t>
            </a:r>
            <a:r>
              <a:rPr lang="en-US" sz="1800" dirty="0" err="1">
                <a:solidFill>
                  <a:srgbClr val="5C6773"/>
                </a:solidFill>
                <a:latin typeface="var(--font-monospace)"/>
              </a:rPr>
              <a:t>onClick</a:t>
            </a:r>
            <a:r>
              <a:rPr lang="en-US" sz="1800" dirty="0">
                <a:solidFill>
                  <a:srgbClr val="5C6773"/>
                </a:solidFill>
                <a:latin typeface="var(--font-monospace)"/>
              </a:rPr>
              <a:t>={() =&gt; </a:t>
            </a:r>
            <a:r>
              <a:rPr lang="en-US" sz="1800" dirty="0" err="1">
                <a:solidFill>
                  <a:srgbClr val="F2590C"/>
                </a:solidFill>
                <a:latin typeface="var(--font-monospace)"/>
              </a:rPr>
              <a:t>this</a:t>
            </a:r>
            <a:r>
              <a:rPr lang="en-US" sz="1800" dirty="0" err="1">
                <a:solidFill>
                  <a:srgbClr val="5C6773"/>
                </a:solidFill>
                <a:latin typeface="var(--font-monospace)"/>
              </a:rPr>
              <a:t>.setState</a:t>
            </a:r>
            <a:r>
              <a:rPr lang="en-US" sz="1800" dirty="0">
                <a:solidFill>
                  <a:srgbClr val="5C6773"/>
                </a:solidFill>
                <a:latin typeface="var(--font-monospace)"/>
              </a:rPr>
              <a:t>({ count: </a:t>
            </a:r>
            <a:r>
              <a:rPr lang="en-US" sz="1800" dirty="0" err="1">
                <a:solidFill>
                  <a:srgbClr val="F2590C"/>
                </a:solidFill>
                <a:latin typeface="var(--font-monospace)"/>
              </a:rPr>
              <a:t>this</a:t>
            </a:r>
            <a:r>
              <a:rPr lang="en-US" sz="1800" dirty="0" err="1">
                <a:solidFill>
                  <a:srgbClr val="5C6773"/>
                </a:solidFill>
                <a:latin typeface="var(--font-monospace)"/>
              </a:rPr>
              <a:t>.state.count</a:t>
            </a:r>
            <a:r>
              <a:rPr lang="en-US" sz="1800" dirty="0">
                <a:solidFill>
                  <a:srgbClr val="5C6773"/>
                </a:solidFill>
                <a:latin typeface="var(--font-monospace)"/>
              </a:rPr>
              <a:t> + </a:t>
            </a:r>
            <a:r>
              <a:rPr lang="en-US" sz="1800" dirty="0">
                <a:solidFill>
                  <a:srgbClr val="F08C36"/>
                </a:solidFill>
                <a:latin typeface="var(--font-monospace)"/>
              </a:rPr>
              <a:t>1</a:t>
            </a:r>
            <a:r>
              <a:rPr lang="en-US" sz="1800" dirty="0">
                <a:solidFill>
                  <a:srgbClr val="5C6773"/>
                </a:solidFill>
                <a:latin typeface="var(--font-monospace)"/>
              </a:rPr>
              <a:t> })}&gt;</a:t>
            </a:r>
          </a:p>
          <a:p>
            <a:r>
              <a:rPr lang="en-US" sz="1800" dirty="0">
                <a:solidFill>
                  <a:srgbClr val="5C6773"/>
                </a:solidFill>
                <a:latin typeface="var(--font-monospace)"/>
              </a:rPr>
              <a:t>          </a:t>
            </a:r>
            <a:r>
              <a:rPr lang="en-US" sz="1800" dirty="0">
                <a:solidFill>
                  <a:srgbClr val="41A6D9"/>
                </a:solidFill>
                <a:latin typeface="var(--font-monospace)"/>
              </a:rPr>
              <a:t>Click</a:t>
            </a:r>
            <a:r>
              <a:rPr lang="en-US" sz="1800" dirty="0">
                <a:solidFill>
                  <a:srgbClr val="5C6773"/>
                </a:solidFill>
                <a:latin typeface="var(--font-monospace)"/>
              </a:rPr>
              <a:t> me</a:t>
            </a:r>
          </a:p>
          <a:p>
            <a:r>
              <a:rPr lang="en-US" sz="1800" dirty="0">
                <a:solidFill>
                  <a:srgbClr val="5C6773"/>
                </a:solidFill>
                <a:latin typeface="var(--font-monospace)"/>
              </a:rPr>
              <a:t>        &lt;/button&gt;</a:t>
            </a:r>
          </a:p>
          <a:p>
            <a:r>
              <a:rPr lang="en-US" sz="1800" dirty="0">
                <a:solidFill>
                  <a:srgbClr val="5C6773"/>
                </a:solidFill>
                <a:latin typeface="var(--font-monospace)"/>
              </a:rPr>
              <a:t>      &lt;/div&gt;</a:t>
            </a:r>
          </a:p>
          <a:p>
            <a:r>
              <a:rPr lang="en-US" sz="1800" dirty="0">
                <a:solidFill>
                  <a:srgbClr val="5C6773"/>
                </a:solidFill>
                <a:latin typeface="var(--font-monospace)"/>
              </a:rPr>
              <a:t>    );</a:t>
            </a:r>
          </a:p>
          <a:p>
            <a:r>
              <a:rPr lang="en-US" sz="1800" dirty="0">
                <a:solidFill>
                  <a:srgbClr val="5C6773"/>
                </a:solidFill>
                <a:latin typeface="var(--font-monospace)"/>
              </a:rPr>
              <a:t>  }</a:t>
            </a:r>
          </a:p>
          <a:p>
            <a:r>
              <a:rPr lang="en-US" sz="1800" dirty="0">
                <a:solidFill>
                  <a:srgbClr val="5C6773"/>
                </a:solidFill>
                <a:latin typeface="var(--font-monospace)"/>
              </a:rPr>
              <a:t>}</a:t>
            </a:r>
          </a:p>
        </p:txBody>
      </p:sp>
    </p:spTree>
    <p:extLst>
      <p:ext uri="{BB962C8B-B14F-4D97-AF65-F5344CB8AC3E}">
        <p14:creationId xmlns:p14="http://schemas.microsoft.com/office/powerpoint/2010/main" val="3903637118"/>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17818</TotalTime>
  <Words>8109</Words>
  <Application>Microsoft Macintosh PowerPoint</Application>
  <PresentationFormat>Widescreen</PresentationFormat>
  <Paragraphs>691</Paragraphs>
  <Slides>66</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66</vt:i4>
      </vt:variant>
    </vt:vector>
  </HeadingPairs>
  <TitlesOfParts>
    <vt:vector size="71" baseType="lpstr">
      <vt:lpstr>var(--font-monospace)</vt:lpstr>
      <vt:lpstr>Arial</vt:lpstr>
      <vt:lpstr>Calibri</vt:lpstr>
      <vt:lpstr>Times New Roman</vt:lpstr>
      <vt:lpstr>cc_blue</vt:lpstr>
      <vt:lpstr>React JS</vt:lpstr>
      <vt:lpstr>Lesson 12: Hooks (Cont.)</vt:lpstr>
      <vt:lpstr>Using the Effect Hook</vt:lpstr>
      <vt:lpstr>PowerPoint Presentation</vt:lpstr>
      <vt:lpstr>PowerPoint Presentation</vt:lpstr>
      <vt:lpstr>Effects Without Cleanup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Effects with Cleanup</vt:lpstr>
      <vt:lpstr>PowerPoint Presentation</vt:lpstr>
      <vt:lpstr>PowerPoint Presentation</vt:lpstr>
      <vt:lpstr>PowerPoint Presentation</vt:lpstr>
      <vt:lpstr>PowerPoint Presentation</vt:lpstr>
      <vt:lpstr>PowerPoint Presentation</vt:lpstr>
      <vt:lpstr>Recap</vt:lpstr>
      <vt:lpstr>Tips for Using Effects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Rules of Hooks</vt:lpstr>
      <vt:lpstr>PowerPoint Presentation</vt:lpstr>
      <vt:lpstr>Only Call Hooks at the Top Level</vt:lpstr>
      <vt:lpstr>Only Call Hooks from React Functions</vt:lpstr>
      <vt:lpstr>ESLint Plugin</vt:lpstr>
      <vt:lpstr>Explanation</vt:lpstr>
      <vt:lpstr>PowerPoint Presentation</vt:lpstr>
      <vt:lpstr>PowerPoint Presentation</vt:lpstr>
      <vt:lpstr>PowerPoint Presentation</vt:lpstr>
      <vt:lpstr>PowerPoint Presentation</vt:lpstr>
      <vt:lpstr>Building Your Own Hooks</vt:lpstr>
      <vt:lpstr>PowerPoint Presentation</vt:lpstr>
      <vt:lpstr>PowerPoint Presentation</vt:lpstr>
      <vt:lpstr>PowerPoint Presentation</vt:lpstr>
      <vt:lpstr>PowerPoint Presentation</vt:lpstr>
      <vt:lpstr>PowerPoint Presentation</vt:lpstr>
      <vt:lpstr>Extracting a Custom Hook</vt:lpstr>
      <vt:lpstr>PowerPoint Presentation</vt:lpstr>
      <vt:lpstr>PowerPoint Presentation</vt:lpstr>
      <vt:lpstr>PowerPoint Presentation</vt:lpstr>
      <vt:lpstr>Using a Custom Hook</vt:lpstr>
      <vt:lpstr>PowerPoint Presentation</vt:lpstr>
      <vt:lpstr>PowerPoint Presentation</vt:lpstr>
      <vt:lpstr>PowerPoint Presentation</vt:lpstr>
      <vt:lpstr>PowerPoint Presentation</vt:lpstr>
      <vt:lpstr>PowerPoint Presentation</vt:lpstr>
      <vt:lpstr>useYourImagination()</vt:lpstr>
      <vt:lpstr>PowerPoint Presentation</vt:lpstr>
      <vt:lpstr>PowerPoint Presentation</vt:lpstr>
      <vt:lpstr>PowerPoint Presentation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279</cp:revision>
  <cp:lastPrinted>2020-04-06T06:57:46Z</cp:lastPrinted>
  <dcterms:created xsi:type="dcterms:W3CDTF">2020-04-06T02:02:09Z</dcterms:created>
  <dcterms:modified xsi:type="dcterms:W3CDTF">2021-03-04T09:30:18Z</dcterms:modified>
</cp:coreProperties>
</file>